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 id="2147484994" r:id="rId2"/>
    <p:sldMasterId id="2147484987" r:id="rId3"/>
    <p:sldMasterId id="2147484787" r:id="rId4"/>
  </p:sldMasterIdLst>
  <p:notesMasterIdLst>
    <p:notesMasterId r:id="rId64"/>
  </p:notesMasterIdLst>
  <p:handoutMasterIdLst>
    <p:handoutMasterId r:id="rId65"/>
  </p:handoutMasterIdLst>
  <p:sldIdLst>
    <p:sldId id="471" r:id="rId5"/>
    <p:sldId id="486" r:id="rId6"/>
    <p:sldId id="416" r:id="rId7"/>
    <p:sldId id="492" r:id="rId8"/>
    <p:sldId id="494" r:id="rId9"/>
    <p:sldId id="493" r:id="rId10"/>
    <p:sldId id="495" r:id="rId11"/>
    <p:sldId id="496" r:id="rId12"/>
    <p:sldId id="497" r:id="rId13"/>
    <p:sldId id="498" r:id="rId14"/>
    <p:sldId id="500" r:id="rId15"/>
    <p:sldId id="506" r:id="rId16"/>
    <p:sldId id="501" r:id="rId17"/>
    <p:sldId id="499" r:id="rId18"/>
    <p:sldId id="502" r:id="rId19"/>
    <p:sldId id="503" r:id="rId20"/>
    <p:sldId id="504" r:id="rId21"/>
    <p:sldId id="505" r:id="rId22"/>
    <p:sldId id="508" r:id="rId23"/>
    <p:sldId id="509" r:id="rId24"/>
    <p:sldId id="512" r:id="rId25"/>
    <p:sldId id="518" r:id="rId26"/>
    <p:sldId id="519" r:id="rId27"/>
    <p:sldId id="520" r:id="rId28"/>
    <p:sldId id="513" r:id="rId29"/>
    <p:sldId id="514" r:id="rId30"/>
    <p:sldId id="515" r:id="rId31"/>
    <p:sldId id="517" r:id="rId32"/>
    <p:sldId id="516" r:id="rId33"/>
    <p:sldId id="521" r:id="rId34"/>
    <p:sldId id="511" r:id="rId35"/>
    <p:sldId id="522" r:id="rId36"/>
    <p:sldId id="523" r:id="rId37"/>
    <p:sldId id="539" r:id="rId38"/>
    <p:sldId id="524" r:id="rId39"/>
    <p:sldId id="525" r:id="rId40"/>
    <p:sldId id="526" r:id="rId41"/>
    <p:sldId id="527" r:id="rId42"/>
    <p:sldId id="529" r:id="rId43"/>
    <p:sldId id="528" r:id="rId44"/>
    <p:sldId id="533" r:id="rId45"/>
    <p:sldId id="534" r:id="rId46"/>
    <p:sldId id="535" r:id="rId47"/>
    <p:sldId id="536" r:id="rId48"/>
    <p:sldId id="537" r:id="rId49"/>
    <p:sldId id="538" r:id="rId50"/>
    <p:sldId id="530" r:id="rId51"/>
    <p:sldId id="540" r:id="rId52"/>
    <p:sldId id="541" r:id="rId53"/>
    <p:sldId id="542" r:id="rId54"/>
    <p:sldId id="544" r:id="rId55"/>
    <p:sldId id="543" r:id="rId56"/>
    <p:sldId id="545" r:id="rId57"/>
    <p:sldId id="550" r:id="rId58"/>
    <p:sldId id="547" r:id="rId59"/>
    <p:sldId id="548" r:id="rId60"/>
    <p:sldId id="549" r:id="rId61"/>
    <p:sldId id="546" r:id="rId62"/>
    <p:sldId id="444" r:id="rId63"/>
  </p:sldIdLst>
  <p:sldSz cx="9144000" cy="6858000" type="screen4x3"/>
  <p:notesSz cx="7315200" cy="9601200"/>
  <p:defaultTextStyle>
    <a:defPPr>
      <a:defRPr lang="pt-B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1D56"/>
    <a:srgbClr val="5F4D38"/>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6C15B3-46B9-4186-B06F-90DBE8D19728}" v="25" dt="2023-03-29T13:27:18.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98940" autoAdjust="0"/>
  </p:normalViewPr>
  <p:slideViewPr>
    <p:cSldViewPr showGuides="1">
      <p:cViewPr>
        <p:scale>
          <a:sx n="66" d="100"/>
          <a:sy n="66" d="100"/>
        </p:scale>
        <p:origin x="1160" y="32"/>
      </p:cViewPr>
      <p:guideLst>
        <p:guide orient="horz" pos="2160"/>
        <p:guide pos="2880"/>
      </p:guideLst>
    </p:cSldViewPr>
  </p:slideViewPr>
  <p:notesTextViewPr>
    <p:cViewPr>
      <p:scale>
        <a:sx n="3" d="2"/>
        <a:sy n="3" d="2"/>
      </p:scale>
      <p:origin x="0" y="0"/>
    </p:cViewPr>
  </p:notesTextViewPr>
  <p:sorterViewPr>
    <p:cViewPr>
      <p:scale>
        <a:sx n="66" d="100"/>
        <a:sy n="66" d="100"/>
      </p:scale>
      <p:origin x="0" y="5760"/>
    </p:cViewPr>
  </p:sorterViewPr>
  <p:notesViewPr>
    <p:cSldViewPr showGuides="1">
      <p:cViewPr>
        <p:scale>
          <a:sx n="90" d="100"/>
          <a:sy n="90" d="100"/>
        </p:scale>
        <p:origin x="2688" y="-61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74" Type="http://schemas.openxmlformats.org/officeDocument/2006/relationships/customXml" Target="../customXml/item3.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ustomXml" Target="../customXml/item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73"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os,Guilherme,BR-São Paulo" userId="8d26658b-20e6-433e-9725-c63a0c8deb64" providerId="ADAL" clId="{A25BE899-3F42-4783-A6B4-918F19C5A77F}"/>
    <pc:docChg chg="custSel addSld modSld sldOrd">
      <pc:chgData name="Mattos,Guilherme,BR-São Paulo" userId="8d26658b-20e6-433e-9725-c63a0c8deb64" providerId="ADAL" clId="{A25BE899-3F42-4783-A6B4-918F19C5A77F}" dt="2023-03-22T21:06:24.968" v="132" actId="20577"/>
      <pc:docMkLst>
        <pc:docMk/>
      </pc:docMkLst>
      <pc:sldChg chg="mod modShow">
        <pc:chgData name="Mattos,Guilherme,BR-São Paulo" userId="8d26658b-20e6-433e-9725-c63a0c8deb64" providerId="ADAL" clId="{A25BE899-3F42-4783-A6B4-918F19C5A77F}" dt="2023-03-22T16:06:41.481" v="0" actId="729"/>
        <pc:sldMkLst>
          <pc:docMk/>
          <pc:sldMk cId="3583728305" sldId="509"/>
        </pc:sldMkLst>
      </pc:sldChg>
      <pc:sldChg chg="mod modShow">
        <pc:chgData name="Mattos,Guilherme,BR-São Paulo" userId="8d26658b-20e6-433e-9725-c63a0c8deb64" providerId="ADAL" clId="{A25BE899-3F42-4783-A6B4-918F19C5A77F}" dt="2023-03-22T16:07:24.154" v="4" actId="729"/>
        <pc:sldMkLst>
          <pc:docMk/>
          <pc:sldMk cId="3059100594" sldId="513"/>
        </pc:sldMkLst>
      </pc:sldChg>
      <pc:sldChg chg="mod modShow">
        <pc:chgData name="Mattos,Guilherme,BR-São Paulo" userId="8d26658b-20e6-433e-9725-c63a0c8deb64" providerId="ADAL" clId="{A25BE899-3F42-4783-A6B4-918F19C5A77F}" dt="2023-03-22T16:07:24.154" v="4" actId="729"/>
        <pc:sldMkLst>
          <pc:docMk/>
          <pc:sldMk cId="2694504463" sldId="514"/>
        </pc:sldMkLst>
      </pc:sldChg>
      <pc:sldChg chg="mod modShow">
        <pc:chgData name="Mattos,Guilherme,BR-São Paulo" userId="8d26658b-20e6-433e-9725-c63a0c8deb64" providerId="ADAL" clId="{A25BE899-3F42-4783-A6B4-918F19C5A77F}" dt="2023-03-22T16:07:24.154" v="4" actId="729"/>
        <pc:sldMkLst>
          <pc:docMk/>
          <pc:sldMk cId="847974330" sldId="515"/>
        </pc:sldMkLst>
      </pc:sldChg>
      <pc:sldChg chg="mod modShow">
        <pc:chgData name="Mattos,Guilherme,BR-São Paulo" userId="8d26658b-20e6-433e-9725-c63a0c8deb64" providerId="ADAL" clId="{A25BE899-3F42-4783-A6B4-918F19C5A77F}" dt="2023-03-22T16:07:24.154" v="4" actId="729"/>
        <pc:sldMkLst>
          <pc:docMk/>
          <pc:sldMk cId="3102799456" sldId="516"/>
        </pc:sldMkLst>
      </pc:sldChg>
      <pc:sldChg chg="mod modShow">
        <pc:chgData name="Mattos,Guilherme,BR-São Paulo" userId="8d26658b-20e6-433e-9725-c63a0c8deb64" providerId="ADAL" clId="{A25BE899-3F42-4783-A6B4-918F19C5A77F}" dt="2023-03-22T16:07:24.154" v="4" actId="729"/>
        <pc:sldMkLst>
          <pc:docMk/>
          <pc:sldMk cId="564252788" sldId="517"/>
        </pc:sldMkLst>
      </pc:sldChg>
      <pc:sldChg chg="mod modShow">
        <pc:chgData name="Mattos,Guilherme,BR-São Paulo" userId="8d26658b-20e6-433e-9725-c63a0c8deb64" providerId="ADAL" clId="{A25BE899-3F42-4783-A6B4-918F19C5A77F}" dt="2023-03-22T16:07:24.154" v="4" actId="729"/>
        <pc:sldMkLst>
          <pc:docMk/>
          <pc:sldMk cId="1975665971" sldId="519"/>
        </pc:sldMkLst>
      </pc:sldChg>
      <pc:sldChg chg="mod modShow">
        <pc:chgData name="Mattos,Guilherme,BR-São Paulo" userId="8d26658b-20e6-433e-9725-c63a0c8deb64" providerId="ADAL" clId="{A25BE899-3F42-4783-A6B4-918F19C5A77F}" dt="2023-03-22T16:07:24.154" v="4" actId="729"/>
        <pc:sldMkLst>
          <pc:docMk/>
          <pc:sldMk cId="4160403745" sldId="520"/>
        </pc:sldMkLst>
      </pc:sldChg>
      <pc:sldChg chg="mod modShow">
        <pc:chgData name="Mattos,Guilherme,BR-São Paulo" userId="8d26658b-20e6-433e-9725-c63a0c8deb64" providerId="ADAL" clId="{A25BE899-3F42-4783-A6B4-918F19C5A77F}" dt="2023-03-22T16:07:24.154" v="4" actId="729"/>
        <pc:sldMkLst>
          <pc:docMk/>
          <pc:sldMk cId="411471089" sldId="521"/>
        </pc:sldMkLst>
      </pc:sldChg>
      <pc:sldChg chg="mod modShow">
        <pc:chgData name="Mattos,Guilherme,BR-São Paulo" userId="8d26658b-20e6-433e-9725-c63a0c8deb64" providerId="ADAL" clId="{A25BE899-3F42-4783-A6B4-918F19C5A77F}" dt="2023-03-22T16:07:13.132" v="3" actId="729"/>
        <pc:sldMkLst>
          <pc:docMk/>
          <pc:sldMk cId="329365405" sldId="522"/>
        </pc:sldMkLst>
      </pc:sldChg>
      <pc:sldChg chg="mod modShow">
        <pc:chgData name="Mattos,Guilherme,BR-São Paulo" userId="8d26658b-20e6-433e-9725-c63a0c8deb64" providerId="ADAL" clId="{A25BE899-3F42-4783-A6B4-918F19C5A77F}" dt="2023-03-22T16:07:13.132" v="3" actId="729"/>
        <pc:sldMkLst>
          <pc:docMk/>
          <pc:sldMk cId="146071955" sldId="523"/>
        </pc:sldMkLst>
      </pc:sldChg>
      <pc:sldChg chg="mod modShow">
        <pc:chgData name="Mattos,Guilherme,BR-São Paulo" userId="8d26658b-20e6-433e-9725-c63a0c8deb64" providerId="ADAL" clId="{A25BE899-3F42-4783-A6B4-918F19C5A77F}" dt="2023-03-22T16:07:13.132" v="3" actId="729"/>
        <pc:sldMkLst>
          <pc:docMk/>
          <pc:sldMk cId="1435691352" sldId="524"/>
        </pc:sldMkLst>
      </pc:sldChg>
      <pc:sldChg chg="mod modShow">
        <pc:chgData name="Mattos,Guilherme,BR-São Paulo" userId="8d26658b-20e6-433e-9725-c63a0c8deb64" providerId="ADAL" clId="{A25BE899-3F42-4783-A6B4-918F19C5A77F}" dt="2023-03-22T16:07:13.132" v="3" actId="729"/>
        <pc:sldMkLst>
          <pc:docMk/>
          <pc:sldMk cId="2277038259" sldId="525"/>
        </pc:sldMkLst>
      </pc:sldChg>
      <pc:sldChg chg="mod modShow">
        <pc:chgData name="Mattos,Guilherme,BR-São Paulo" userId="8d26658b-20e6-433e-9725-c63a0c8deb64" providerId="ADAL" clId="{A25BE899-3F42-4783-A6B4-918F19C5A77F}" dt="2023-03-22T16:07:05.545" v="2" actId="729"/>
        <pc:sldMkLst>
          <pc:docMk/>
          <pc:sldMk cId="3073157688" sldId="526"/>
        </pc:sldMkLst>
      </pc:sldChg>
      <pc:sldChg chg="mod modShow">
        <pc:chgData name="Mattos,Guilherme,BR-São Paulo" userId="8d26658b-20e6-433e-9725-c63a0c8deb64" providerId="ADAL" clId="{A25BE899-3F42-4783-A6B4-918F19C5A77F}" dt="2023-03-22T16:07:05.545" v="2" actId="729"/>
        <pc:sldMkLst>
          <pc:docMk/>
          <pc:sldMk cId="90378876" sldId="527"/>
        </pc:sldMkLst>
      </pc:sldChg>
      <pc:sldChg chg="mod modShow">
        <pc:chgData name="Mattos,Guilherme,BR-São Paulo" userId="8d26658b-20e6-433e-9725-c63a0c8deb64" providerId="ADAL" clId="{A25BE899-3F42-4783-A6B4-918F19C5A77F}" dt="2023-03-22T16:07:05.545" v="2" actId="729"/>
        <pc:sldMkLst>
          <pc:docMk/>
          <pc:sldMk cId="1357956431" sldId="528"/>
        </pc:sldMkLst>
      </pc:sldChg>
      <pc:sldChg chg="mod modShow">
        <pc:chgData name="Mattos,Guilherme,BR-São Paulo" userId="8d26658b-20e6-433e-9725-c63a0c8deb64" providerId="ADAL" clId="{A25BE899-3F42-4783-A6B4-918F19C5A77F}" dt="2023-03-22T16:07:05.545" v="2" actId="729"/>
        <pc:sldMkLst>
          <pc:docMk/>
          <pc:sldMk cId="801777678" sldId="529"/>
        </pc:sldMkLst>
      </pc:sldChg>
      <pc:sldChg chg="mod modShow">
        <pc:chgData name="Mattos,Guilherme,BR-São Paulo" userId="8d26658b-20e6-433e-9725-c63a0c8deb64" providerId="ADAL" clId="{A25BE899-3F42-4783-A6B4-918F19C5A77F}" dt="2023-03-22T16:06:56.791" v="1" actId="729"/>
        <pc:sldMkLst>
          <pc:docMk/>
          <pc:sldMk cId="4246161382" sldId="530"/>
        </pc:sldMkLst>
      </pc:sldChg>
      <pc:sldChg chg="mod modShow">
        <pc:chgData name="Mattos,Guilherme,BR-São Paulo" userId="8d26658b-20e6-433e-9725-c63a0c8deb64" providerId="ADAL" clId="{A25BE899-3F42-4783-A6B4-918F19C5A77F}" dt="2023-03-22T16:07:05.545" v="2" actId="729"/>
        <pc:sldMkLst>
          <pc:docMk/>
          <pc:sldMk cId="3658233038" sldId="533"/>
        </pc:sldMkLst>
      </pc:sldChg>
      <pc:sldChg chg="mod modShow">
        <pc:chgData name="Mattos,Guilherme,BR-São Paulo" userId="8d26658b-20e6-433e-9725-c63a0c8deb64" providerId="ADAL" clId="{A25BE899-3F42-4783-A6B4-918F19C5A77F}" dt="2023-03-22T16:07:05.545" v="2" actId="729"/>
        <pc:sldMkLst>
          <pc:docMk/>
          <pc:sldMk cId="3264787564" sldId="534"/>
        </pc:sldMkLst>
      </pc:sldChg>
      <pc:sldChg chg="mod modShow">
        <pc:chgData name="Mattos,Guilherme,BR-São Paulo" userId="8d26658b-20e6-433e-9725-c63a0c8deb64" providerId="ADAL" clId="{A25BE899-3F42-4783-A6B4-918F19C5A77F}" dt="2023-03-22T16:06:56.791" v="1" actId="729"/>
        <pc:sldMkLst>
          <pc:docMk/>
          <pc:sldMk cId="3102870070" sldId="536"/>
        </pc:sldMkLst>
      </pc:sldChg>
      <pc:sldChg chg="mod modShow">
        <pc:chgData name="Mattos,Guilherme,BR-São Paulo" userId="8d26658b-20e6-433e-9725-c63a0c8deb64" providerId="ADAL" clId="{A25BE899-3F42-4783-A6B4-918F19C5A77F}" dt="2023-03-22T16:06:56.791" v="1" actId="729"/>
        <pc:sldMkLst>
          <pc:docMk/>
          <pc:sldMk cId="3920386075" sldId="537"/>
        </pc:sldMkLst>
      </pc:sldChg>
      <pc:sldChg chg="mod modShow">
        <pc:chgData name="Mattos,Guilherme,BR-São Paulo" userId="8d26658b-20e6-433e-9725-c63a0c8deb64" providerId="ADAL" clId="{A25BE899-3F42-4783-A6B4-918F19C5A77F}" dt="2023-03-22T16:06:56.791" v="1" actId="729"/>
        <pc:sldMkLst>
          <pc:docMk/>
          <pc:sldMk cId="1820296798" sldId="538"/>
        </pc:sldMkLst>
      </pc:sldChg>
      <pc:sldChg chg="mod modShow">
        <pc:chgData name="Mattos,Guilherme,BR-São Paulo" userId="8d26658b-20e6-433e-9725-c63a0c8deb64" providerId="ADAL" clId="{A25BE899-3F42-4783-A6B4-918F19C5A77F}" dt="2023-03-22T16:07:13.132" v="3" actId="729"/>
        <pc:sldMkLst>
          <pc:docMk/>
          <pc:sldMk cId="4089829830" sldId="539"/>
        </pc:sldMkLst>
      </pc:sldChg>
      <pc:sldChg chg="addSp delSp modSp add mod modShow">
        <pc:chgData name="Mattos,Guilherme,BR-São Paulo" userId="8d26658b-20e6-433e-9725-c63a0c8deb64" providerId="ADAL" clId="{A25BE899-3F42-4783-A6B4-918F19C5A77F}" dt="2023-03-22T20:55:51.657" v="73" actId="20577"/>
        <pc:sldMkLst>
          <pc:docMk/>
          <pc:sldMk cId="2552225761" sldId="540"/>
        </pc:sldMkLst>
        <pc:spChg chg="mod">
          <ac:chgData name="Mattos,Guilherme,BR-São Paulo" userId="8d26658b-20e6-433e-9725-c63a0c8deb64" providerId="ADAL" clId="{A25BE899-3F42-4783-A6B4-918F19C5A77F}" dt="2023-03-22T16:09:10.989" v="9" actId="1076"/>
          <ac:spMkLst>
            <pc:docMk/>
            <pc:sldMk cId="2552225761" sldId="540"/>
            <ac:spMk id="6" creationId="{810B5C73-98DA-4117-9EDC-30C41FA83715}"/>
          </ac:spMkLst>
        </pc:spChg>
        <pc:spChg chg="mod">
          <ac:chgData name="Mattos,Guilherme,BR-São Paulo" userId="8d26658b-20e6-433e-9725-c63a0c8deb64" providerId="ADAL" clId="{A25BE899-3F42-4783-A6B4-918F19C5A77F}" dt="2023-03-22T20:55:51.657" v="73" actId="20577"/>
          <ac:spMkLst>
            <pc:docMk/>
            <pc:sldMk cId="2552225761" sldId="540"/>
            <ac:spMk id="15362" creationId="{5B7F5532-2E3E-4C83-8298-9C0227C9748D}"/>
          </ac:spMkLst>
        </pc:spChg>
        <pc:picChg chg="add mod">
          <ac:chgData name="Mattos,Guilherme,BR-São Paulo" userId="8d26658b-20e6-433e-9725-c63a0c8deb64" providerId="ADAL" clId="{A25BE899-3F42-4783-A6B4-918F19C5A77F}" dt="2023-03-22T16:09:29.025" v="12" actId="1076"/>
          <ac:picMkLst>
            <pc:docMk/>
            <pc:sldMk cId="2552225761" sldId="540"/>
            <ac:picMk id="3" creationId="{398A5E98-C218-4DE4-BE04-F3A637F7E7C6}"/>
          </ac:picMkLst>
        </pc:picChg>
        <pc:picChg chg="del">
          <ac:chgData name="Mattos,Guilherme,BR-São Paulo" userId="8d26658b-20e6-433e-9725-c63a0c8deb64" providerId="ADAL" clId="{A25BE899-3F42-4783-A6B4-918F19C5A77F}" dt="2023-03-22T16:07:46.815" v="7" actId="478"/>
          <ac:picMkLst>
            <pc:docMk/>
            <pc:sldMk cId="2552225761" sldId="540"/>
            <ac:picMk id="5" creationId="{28735022-62FF-44B0-A7F8-E533A99B77DF}"/>
          </ac:picMkLst>
        </pc:picChg>
      </pc:sldChg>
      <pc:sldChg chg="addSp delSp modSp add mod">
        <pc:chgData name="Mattos,Guilherme,BR-São Paulo" userId="8d26658b-20e6-433e-9725-c63a0c8deb64" providerId="ADAL" clId="{A25BE899-3F42-4783-A6B4-918F19C5A77F}" dt="2023-03-22T20:55:55.938" v="74"/>
        <pc:sldMkLst>
          <pc:docMk/>
          <pc:sldMk cId="589388752" sldId="541"/>
        </pc:sldMkLst>
        <pc:spChg chg="mod">
          <ac:chgData name="Mattos,Guilherme,BR-São Paulo" userId="8d26658b-20e6-433e-9725-c63a0c8deb64" providerId="ADAL" clId="{A25BE899-3F42-4783-A6B4-918F19C5A77F}" dt="2023-03-22T16:10:03.798" v="15"/>
          <ac:spMkLst>
            <pc:docMk/>
            <pc:sldMk cId="589388752" sldId="541"/>
            <ac:spMk id="6" creationId="{810B5C73-98DA-4117-9EDC-30C41FA83715}"/>
          </ac:spMkLst>
        </pc:spChg>
        <pc:spChg chg="mod">
          <ac:chgData name="Mattos,Guilherme,BR-São Paulo" userId="8d26658b-20e6-433e-9725-c63a0c8deb64" providerId="ADAL" clId="{A25BE899-3F42-4783-A6B4-918F19C5A77F}" dt="2023-03-22T20:55:55.938" v="74"/>
          <ac:spMkLst>
            <pc:docMk/>
            <pc:sldMk cId="589388752" sldId="541"/>
            <ac:spMk id="15362" creationId="{5B7F5532-2E3E-4C83-8298-9C0227C9748D}"/>
          </ac:spMkLst>
        </pc:spChg>
        <pc:picChg chg="del">
          <ac:chgData name="Mattos,Guilherme,BR-São Paulo" userId="8d26658b-20e6-433e-9725-c63a0c8deb64" providerId="ADAL" clId="{A25BE899-3F42-4783-A6B4-918F19C5A77F}" dt="2023-03-22T16:10:01.361" v="14" actId="478"/>
          <ac:picMkLst>
            <pc:docMk/>
            <pc:sldMk cId="589388752" sldId="541"/>
            <ac:picMk id="3" creationId="{398A5E98-C218-4DE4-BE04-F3A637F7E7C6}"/>
          </ac:picMkLst>
        </pc:picChg>
        <pc:picChg chg="add mod">
          <ac:chgData name="Mattos,Guilherme,BR-São Paulo" userId="8d26658b-20e6-433e-9725-c63a0c8deb64" providerId="ADAL" clId="{A25BE899-3F42-4783-A6B4-918F19C5A77F}" dt="2023-03-22T16:10:20.639" v="17" actId="1076"/>
          <ac:picMkLst>
            <pc:docMk/>
            <pc:sldMk cId="589388752" sldId="541"/>
            <ac:picMk id="4" creationId="{94B164A3-9D1D-4CF1-8471-1016369CE54E}"/>
          </ac:picMkLst>
        </pc:picChg>
      </pc:sldChg>
      <pc:sldChg chg="addSp delSp modSp add mod">
        <pc:chgData name="Mattos,Guilherme,BR-São Paulo" userId="8d26658b-20e6-433e-9725-c63a0c8deb64" providerId="ADAL" clId="{A25BE899-3F42-4783-A6B4-918F19C5A77F}" dt="2023-03-22T20:55:58.810" v="75"/>
        <pc:sldMkLst>
          <pc:docMk/>
          <pc:sldMk cId="143460410" sldId="542"/>
        </pc:sldMkLst>
        <pc:spChg chg="mod">
          <ac:chgData name="Mattos,Guilherme,BR-São Paulo" userId="8d26658b-20e6-433e-9725-c63a0c8deb64" providerId="ADAL" clId="{A25BE899-3F42-4783-A6B4-918F19C5A77F}" dt="2023-03-22T20:55:58.810" v="75"/>
          <ac:spMkLst>
            <pc:docMk/>
            <pc:sldMk cId="143460410" sldId="542"/>
            <ac:spMk id="15362" creationId="{5B7F5532-2E3E-4C83-8298-9C0227C9748D}"/>
          </ac:spMkLst>
        </pc:spChg>
        <pc:picChg chg="add mod modCrop">
          <ac:chgData name="Mattos,Guilherme,BR-São Paulo" userId="8d26658b-20e6-433e-9725-c63a0c8deb64" providerId="ADAL" clId="{A25BE899-3F42-4783-A6B4-918F19C5A77F}" dt="2023-03-22T16:13:02.270" v="50" actId="1076"/>
          <ac:picMkLst>
            <pc:docMk/>
            <pc:sldMk cId="143460410" sldId="542"/>
            <ac:picMk id="3" creationId="{34A1357F-0D5B-45C3-BB16-5E85A70D601F}"/>
          </ac:picMkLst>
        </pc:picChg>
        <pc:picChg chg="del">
          <ac:chgData name="Mattos,Guilherme,BR-São Paulo" userId="8d26658b-20e6-433e-9725-c63a0c8deb64" providerId="ADAL" clId="{A25BE899-3F42-4783-A6B4-918F19C5A77F}" dt="2023-03-22T16:10:24.573" v="19" actId="478"/>
          <ac:picMkLst>
            <pc:docMk/>
            <pc:sldMk cId="143460410" sldId="542"/>
            <ac:picMk id="4" creationId="{94B164A3-9D1D-4CF1-8471-1016369CE54E}"/>
          </ac:picMkLst>
        </pc:picChg>
        <pc:picChg chg="add del mod">
          <ac:chgData name="Mattos,Guilherme,BR-São Paulo" userId="8d26658b-20e6-433e-9725-c63a0c8deb64" providerId="ADAL" clId="{A25BE899-3F42-4783-A6B4-918F19C5A77F}" dt="2023-03-22T16:11:45.409" v="32" actId="21"/>
          <ac:picMkLst>
            <pc:docMk/>
            <pc:sldMk cId="143460410" sldId="542"/>
            <ac:picMk id="7" creationId="{094510FF-3736-44AC-9A3D-1E932A309AFD}"/>
          </ac:picMkLst>
        </pc:picChg>
      </pc:sldChg>
      <pc:sldChg chg="addSp delSp modSp add mod">
        <pc:chgData name="Mattos,Guilherme,BR-São Paulo" userId="8d26658b-20e6-433e-9725-c63a0c8deb64" providerId="ADAL" clId="{A25BE899-3F42-4783-A6B4-918F19C5A77F}" dt="2023-03-22T20:56:04.592" v="77"/>
        <pc:sldMkLst>
          <pc:docMk/>
          <pc:sldMk cId="1272549436" sldId="543"/>
        </pc:sldMkLst>
        <pc:spChg chg="del mod">
          <ac:chgData name="Mattos,Guilherme,BR-São Paulo" userId="8d26658b-20e6-433e-9725-c63a0c8deb64" providerId="ADAL" clId="{A25BE899-3F42-4783-A6B4-918F19C5A77F}" dt="2023-03-22T16:11:52.988" v="37" actId="478"/>
          <ac:spMkLst>
            <pc:docMk/>
            <pc:sldMk cId="1272549436" sldId="543"/>
            <ac:spMk id="6" creationId="{810B5C73-98DA-4117-9EDC-30C41FA83715}"/>
          </ac:spMkLst>
        </pc:spChg>
        <pc:spChg chg="mod">
          <ac:chgData name="Mattos,Guilherme,BR-São Paulo" userId="8d26658b-20e6-433e-9725-c63a0c8deb64" providerId="ADAL" clId="{A25BE899-3F42-4783-A6B4-918F19C5A77F}" dt="2023-03-22T20:56:04.592" v="77"/>
          <ac:spMkLst>
            <pc:docMk/>
            <pc:sldMk cId="1272549436" sldId="543"/>
            <ac:spMk id="15362" creationId="{5B7F5532-2E3E-4C83-8298-9C0227C9748D}"/>
          </ac:spMkLst>
        </pc:spChg>
        <pc:picChg chg="del">
          <ac:chgData name="Mattos,Guilherme,BR-São Paulo" userId="8d26658b-20e6-433e-9725-c63a0c8deb64" providerId="ADAL" clId="{A25BE899-3F42-4783-A6B4-918F19C5A77F}" dt="2023-03-22T16:11:48.756" v="34" actId="478"/>
          <ac:picMkLst>
            <pc:docMk/>
            <pc:sldMk cId="1272549436" sldId="543"/>
            <ac:picMk id="3" creationId="{34A1357F-0D5B-45C3-BB16-5E85A70D601F}"/>
          </ac:picMkLst>
        </pc:picChg>
        <pc:picChg chg="add mod">
          <ac:chgData name="Mattos,Guilherme,BR-São Paulo" userId="8d26658b-20e6-433e-9725-c63a0c8deb64" providerId="ADAL" clId="{A25BE899-3F42-4783-A6B4-918F19C5A77F}" dt="2023-03-22T16:12:14.454" v="43" actId="1076"/>
          <ac:picMkLst>
            <pc:docMk/>
            <pc:sldMk cId="1272549436" sldId="543"/>
            <ac:picMk id="4" creationId="{40266DE7-F6E3-4CB7-BAAE-5F8175CB61B2}"/>
          </ac:picMkLst>
        </pc:picChg>
        <pc:picChg chg="add mod">
          <ac:chgData name="Mattos,Guilherme,BR-São Paulo" userId="8d26658b-20e6-433e-9725-c63a0c8deb64" providerId="ADAL" clId="{A25BE899-3F42-4783-A6B4-918F19C5A77F}" dt="2023-03-22T16:12:12.045" v="42" actId="1076"/>
          <ac:picMkLst>
            <pc:docMk/>
            <pc:sldMk cId="1272549436" sldId="543"/>
            <ac:picMk id="5" creationId="{E8CC7613-2DF6-48C7-A030-E64D53F7EE4A}"/>
          </ac:picMkLst>
        </pc:picChg>
      </pc:sldChg>
      <pc:sldChg chg="addSp delSp modSp add mod ord">
        <pc:chgData name="Mattos,Guilherme,BR-São Paulo" userId="8d26658b-20e6-433e-9725-c63a0c8deb64" providerId="ADAL" clId="{A25BE899-3F42-4783-A6B4-918F19C5A77F}" dt="2023-03-22T20:56:01.354" v="76"/>
        <pc:sldMkLst>
          <pc:docMk/>
          <pc:sldMk cId="1655417998" sldId="544"/>
        </pc:sldMkLst>
        <pc:spChg chg="mod">
          <ac:chgData name="Mattos,Guilherme,BR-São Paulo" userId="8d26658b-20e6-433e-9725-c63a0c8deb64" providerId="ADAL" clId="{A25BE899-3F42-4783-A6B4-918F19C5A77F}" dt="2023-03-22T20:56:01.354" v="76"/>
          <ac:spMkLst>
            <pc:docMk/>
            <pc:sldMk cId="1655417998" sldId="544"/>
            <ac:spMk id="15362" creationId="{5B7F5532-2E3E-4C83-8298-9C0227C9748D}"/>
          </ac:spMkLst>
        </pc:spChg>
        <pc:picChg chg="add">
          <ac:chgData name="Mattos,Guilherme,BR-São Paulo" userId="8d26658b-20e6-433e-9725-c63a0c8deb64" providerId="ADAL" clId="{A25BE899-3F42-4783-A6B4-918F19C5A77F}" dt="2023-03-22T16:12:52.802" v="46" actId="22"/>
          <ac:picMkLst>
            <pc:docMk/>
            <pc:sldMk cId="1655417998" sldId="544"/>
            <ac:picMk id="3" creationId="{CDC594B9-3B87-410D-BDB7-56BD70D5B858}"/>
          </ac:picMkLst>
        </pc:picChg>
        <pc:picChg chg="del">
          <ac:chgData name="Mattos,Guilherme,BR-São Paulo" userId="8d26658b-20e6-433e-9725-c63a0c8deb64" providerId="ADAL" clId="{A25BE899-3F42-4783-A6B4-918F19C5A77F}" dt="2023-03-22T16:12:57.541" v="49" actId="478"/>
          <ac:picMkLst>
            <pc:docMk/>
            <pc:sldMk cId="1655417998" sldId="544"/>
            <ac:picMk id="4" creationId="{40266DE7-F6E3-4CB7-BAAE-5F8175CB61B2}"/>
          </ac:picMkLst>
        </pc:picChg>
        <pc:picChg chg="del">
          <ac:chgData name="Mattos,Guilherme,BR-São Paulo" userId="8d26658b-20e6-433e-9725-c63a0c8deb64" providerId="ADAL" clId="{A25BE899-3F42-4783-A6B4-918F19C5A77F}" dt="2023-03-22T16:12:52.356" v="45" actId="478"/>
          <ac:picMkLst>
            <pc:docMk/>
            <pc:sldMk cId="1655417998" sldId="544"/>
            <ac:picMk id="5" creationId="{E8CC7613-2DF6-48C7-A030-E64D53F7EE4A}"/>
          </ac:picMkLst>
        </pc:picChg>
      </pc:sldChg>
      <pc:sldChg chg="addSp delSp modSp add mod">
        <pc:chgData name="Mattos,Guilherme,BR-São Paulo" userId="8d26658b-20e6-433e-9725-c63a0c8deb64" providerId="ADAL" clId="{A25BE899-3F42-4783-A6B4-918F19C5A77F}" dt="2023-03-22T21:06:24.968" v="132" actId="20577"/>
        <pc:sldMkLst>
          <pc:docMk/>
          <pc:sldMk cId="2683694058" sldId="545"/>
        </pc:sldMkLst>
        <pc:spChg chg="add mod">
          <ac:chgData name="Mattos,Guilherme,BR-São Paulo" userId="8d26658b-20e6-433e-9725-c63a0c8deb64" providerId="ADAL" clId="{A25BE899-3F42-4783-A6B4-918F19C5A77F}" dt="2023-03-22T21:06:09.342" v="103" actId="20577"/>
          <ac:spMkLst>
            <pc:docMk/>
            <pc:sldMk cId="2683694058" sldId="545"/>
            <ac:spMk id="6" creationId="{144C3E7F-FE87-4061-BD29-93262EE11FF8}"/>
          </ac:spMkLst>
        </pc:spChg>
        <pc:spChg chg="add mod">
          <ac:chgData name="Mattos,Guilherme,BR-São Paulo" userId="8d26658b-20e6-433e-9725-c63a0c8deb64" providerId="ADAL" clId="{A25BE899-3F42-4783-A6B4-918F19C5A77F}" dt="2023-03-22T21:06:24.968" v="132" actId="20577"/>
          <ac:spMkLst>
            <pc:docMk/>
            <pc:sldMk cId="2683694058" sldId="545"/>
            <ac:spMk id="7" creationId="{E071B1E8-FF17-44B1-8074-2C30885D2F8E}"/>
          </ac:spMkLst>
        </pc:spChg>
        <pc:spChg chg="mod">
          <ac:chgData name="Mattos,Guilherme,BR-São Paulo" userId="8d26658b-20e6-433e-9725-c63a0c8deb64" providerId="ADAL" clId="{A25BE899-3F42-4783-A6B4-918F19C5A77F}" dt="2023-03-22T20:56:08.632" v="78"/>
          <ac:spMkLst>
            <pc:docMk/>
            <pc:sldMk cId="2683694058" sldId="545"/>
            <ac:spMk id="15362" creationId="{5B7F5532-2E3E-4C83-8298-9C0227C9748D}"/>
          </ac:spMkLst>
        </pc:spChg>
        <pc:picChg chg="del">
          <ac:chgData name="Mattos,Guilherme,BR-São Paulo" userId="8d26658b-20e6-433e-9725-c63a0c8deb64" providerId="ADAL" clId="{A25BE899-3F42-4783-A6B4-918F19C5A77F}" dt="2023-03-22T16:27:33.688" v="53" actId="478"/>
          <ac:picMkLst>
            <pc:docMk/>
            <pc:sldMk cId="2683694058" sldId="545"/>
            <ac:picMk id="4" creationId="{40266DE7-F6E3-4CB7-BAAE-5F8175CB61B2}"/>
          </ac:picMkLst>
        </pc:picChg>
        <pc:picChg chg="del">
          <ac:chgData name="Mattos,Guilherme,BR-São Paulo" userId="8d26658b-20e6-433e-9725-c63a0c8deb64" providerId="ADAL" clId="{A25BE899-3F42-4783-A6B4-918F19C5A77F}" dt="2023-03-22T16:27:33.121" v="52" actId="478"/>
          <ac:picMkLst>
            <pc:docMk/>
            <pc:sldMk cId="2683694058" sldId="545"/>
            <ac:picMk id="5" creationId="{E8CC7613-2DF6-48C7-A030-E64D53F7EE4A}"/>
          </ac:picMkLst>
        </pc:picChg>
      </pc:sldChg>
    </pc:docChg>
  </pc:docChgLst>
  <pc:docChgLst>
    <pc:chgData name="Mattos,Guilherme,BR-São Paulo" userId="8d26658b-20e6-433e-9725-c63a0c8deb64" providerId="ADAL" clId="{0D6C15B3-46B9-4186-B06F-90DBE8D19728}"/>
    <pc:docChg chg="undo custSel addSld modSld sldOrd">
      <pc:chgData name="Mattos,Guilherme,BR-São Paulo" userId="8d26658b-20e6-433e-9725-c63a0c8deb64" providerId="ADAL" clId="{0D6C15B3-46B9-4186-B06F-90DBE8D19728}" dt="2023-03-29T13:28:52.327" v="363" actId="1440"/>
      <pc:docMkLst>
        <pc:docMk/>
      </pc:docMkLst>
      <pc:sldChg chg="modSp mod">
        <pc:chgData name="Mattos,Guilherme,BR-São Paulo" userId="8d26658b-20e6-433e-9725-c63a0c8deb64" providerId="ADAL" clId="{0D6C15B3-46B9-4186-B06F-90DBE8D19728}" dt="2023-03-29T11:49:54.458" v="52" actId="20577"/>
        <pc:sldMkLst>
          <pc:docMk/>
          <pc:sldMk cId="1616453046" sldId="486"/>
        </pc:sldMkLst>
        <pc:spChg chg="mod">
          <ac:chgData name="Mattos,Guilherme,BR-São Paulo" userId="8d26658b-20e6-433e-9725-c63a0c8deb64" providerId="ADAL" clId="{0D6C15B3-46B9-4186-B06F-90DBE8D19728}" dt="2023-03-29T11:49:54.458" v="52" actId="20577"/>
          <ac:spMkLst>
            <pc:docMk/>
            <pc:sldMk cId="1616453046" sldId="486"/>
            <ac:spMk id="4" creationId="{F69C261B-0D53-4EE4-ABD4-A2E6D30C87A8}"/>
          </ac:spMkLst>
        </pc:spChg>
      </pc:sldChg>
      <pc:sldChg chg="mod modShow">
        <pc:chgData name="Mattos,Guilherme,BR-São Paulo" userId="8d26658b-20e6-433e-9725-c63a0c8deb64" providerId="ADAL" clId="{0D6C15B3-46B9-4186-B06F-90DBE8D19728}" dt="2023-03-29T11:50:18.384" v="55" actId="729"/>
        <pc:sldMkLst>
          <pc:docMk/>
          <pc:sldMk cId="3583728305" sldId="509"/>
        </pc:sldMkLst>
      </pc:sldChg>
      <pc:sldChg chg="mod modShow">
        <pc:chgData name="Mattos,Guilherme,BR-São Paulo" userId="8d26658b-20e6-433e-9725-c63a0c8deb64" providerId="ADAL" clId="{0D6C15B3-46B9-4186-B06F-90DBE8D19728}" dt="2023-03-29T11:50:25.384" v="56" actId="729"/>
        <pc:sldMkLst>
          <pc:docMk/>
          <pc:sldMk cId="2381059869" sldId="511"/>
        </pc:sldMkLst>
      </pc:sldChg>
      <pc:sldChg chg="mod modShow">
        <pc:chgData name="Mattos,Guilherme,BR-São Paulo" userId="8d26658b-20e6-433e-9725-c63a0c8deb64" providerId="ADAL" clId="{0D6C15B3-46B9-4186-B06F-90DBE8D19728}" dt="2023-03-29T11:50:04.554" v="53" actId="729"/>
        <pc:sldMkLst>
          <pc:docMk/>
          <pc:sldMk cId="3315842371" sldId="512"/>
        </pc:sldMkLst>
      </pc:sldChg>
      <pc:sldChg chg="mod modShow">
        <pc:chgData name="Mattos,Guilherme,BR-São Paulo" userId="8d26658b-20e6-433e-9725-c63a0c8deb64" providerId="ADAL" clId="{0D6C15B3-46B9-4186-B06F-90DBE8D19728}" dt="2023-03-29T11:50:07.231" v="54" actId="729"/>
        <pc:sldMkLst>
          <pc:docMk/>
          <pc:sldMk cId="3855536388" sldId="518"/>
        </pc:sldMkLst>
      </pc:sldChg>
      <pc:sldChg chg="mod modShow">
        <pc:chgData name="Mattos,Guilherme,BR-São Paulo" userId="8d26658b-20e6-433e-9725-c63a0c8deb64" providerId="ADAL" clId="{0D6C15B3-46B9-4186-B06F-90DBE8D19728}" dt="2023-03-29T11:50:37.989" v="57" actId="729"/>
        <pc:sldMkLst>
          <pc:docMk/>
          <pc:sldMk cId="1885582102" sldId="535"/>
        </pc:sldMkLst>
      </pc:sldChg>
      <pc:sldChg chg="mod modShow">
        <pc:chgData name="Mattos,Guilherme,BR-São Paulo" userId="8d26658b-20e6-433e-9725-c63a0c8deb64" providerId="ADAL" clId="{0D6C15B3-46B9-4186-B06F-90DBE8D19728}" dt="2023-03-29T11:50:49.099" v="58" actId="729"/>
        <pc:sldMkLst>
          <pc:docMk/>
          <pc:sldMk cId="2552225761" sldId="540"/>
        </pc:sldMkLst>
      </pc:sldChg>
      <pc:sldChg chg="mod modShow">
        <pc:chgData name="Mattos,Guilherme,BR-São Paulo" userId="8d26658b-20e6-433e-9725-c63a0c8deb64" providerId="ADAL" clId="{0D6C15B3-46B9-4186-B06F-90DBE8D19728}" dt="2023-03-29T11:50:49.099" v="58" actId="729"/>
        <pc:sldMkLst>
          <pc:docMk/>
          <pc:sldMk cId="589388752" sldId="541"/>
        </pc:sldMkLst>
      </pc:sldChg>
      <pc:sldChg chg="mod modShow">
        <pc:chgData name="Mattos,Guilherme,BR-São Paulo" userId="8d26658b-20e6-433e-9725-c63a0c8deb64" providerId="ADAL" clId="{0D6C15B3-46B9-4186-B06F-90DBE8D19728}" dt="2023-03-29T11:50:49.099" v="58" actId="729"/>
        <pc:sldMkLst>
          <pc:docMk/>
          <pc:sldMk cId="143460410" sldId="542"/>
        </pc:sldMkLst>
      </pc:sldChg>
      <pc:sldChg chg="mod modShow">
        <pc:chgData name="Mattos,Guilherme,BR-São Paulo" userId="8d26658b-20e6-433e-9725-c63a0c8deb64" providerId="ADAL" clId="{0D6C15B3-46B9-4186-B06F-90DBE8D19728}" dt="2023-03-29T11:50:49.099" v="58" actId="729"/>
        <pc:sldMkLst>
          <pc:docMk/>
          <pc:sldMk cId="1272549436" sldId="543"/>
        </pc:sldMkLst>
      </pc:sldChg>
      <pc:sldChg chg="mod modShow">
        <pc:chgData name="Mattos,Guilherme,BR-São Paulo" userId="8d26658b-20e6-433e-9725-c63a0c8deb64" providerId="ADAL" clId="{0D6C15B3-46B9-4186-B06F-90DBE8D19728}" dt="2023-03-29T11:50:49.099" v="58" actId="729"/>
        <pc:sldMkLst>
          <pc:docMk/>
          <pc:sldMk cId="1655417998" sldId="544"/>
        </pc:sldMkLst>
      </pc:sldChg>
      <pc:sldChg chg="mod modShow">
        <pc:chgData name="Mattos,Guilherme,BR-São Paulo" userId="8d26658b-20e6-433e-9725-c63a0c8deb64" providerId="ADAL" clId="{0D6C15B3-46B9-4186-B06F-90DBE8D19728}" dt="2023-03-29T11:50:49.099" v="58" actId="729"/>
        <pc:sldMkLst>
          <pc:docMk/>
          <pc:sldMk cId="2683694058" sldId="545"/>
        </pc:sldMkLst>
      </pc:sldChg>
      <pc:sldChg chg="addSp delSp modSp add mod modAnim modShow">
        <pc:chgData name="Mattos,Guilherme,BR-São Paulo" userId="8d26658b-20e6-433e-9725-c63a0c8deb64" providerId="ADAL" clId="{0D6C15B3-46B9-4186-B06F-90DBE8D19728}" dt="2023-03-29T12:54:39.997" v="340" actId="1076"/>
        <pc:sldMkLst>
          <pc:docMk/>
          <pc:sldMk cId="307703413" sldId="546"/>
        </pc:sldMkLst>
        <pc:spChg chg="add mod">
          <ac:chgData name="Mattos,Guilherme,BR-São Paulo" userId="8d26658b-20e6-433e-9725-c63a0c8deb64" providerId="ADAL" clId="{0D6C15B3-46B9-4186-B06F-90DBE8D19728}" dt="2023-03-29T12:49:39.766" v="309" actId="20577"/>
          <ac:spMkLst>
            <pc:docMk/>
            <pc:sldMk cId="307703413" sldId="546"/>
            <ac:spMk id="4" creationId="{3967C0A5-4389-463E-AB99-E626C590250B}"/>
          </ac:spMkLst>
        </pc:spChg>
        <pc:spChg chg="del">
          <ac:chgData name="Mattos,Guilherme,BR-São Paulo" userId="8d26658b-20e6-433e-9725-c63a0c8deb64" providerId="ADAL" clId="{0D6C15B3-46B9-4186-B06F-90DBE8D19728}" dt="2023-03-29T12:39:01.682" v="84" actId="478"/>
          <ac:spMkLst>
            <pc:docMk/>
            <pc:sldMk cId="307703413" sldId="546"/>
            <ac:spMk id="6" creationId="{144C3E7F-FE87-4061-BD29-93262EE11FF8}"/>
          </ac:spMkLst>
        </pc:spChg>
        <pc:spChg chg="mod">
          <ac:chgData name="Mattos,Guilherme,BR-São Paulo" userId="8d26658b-20e6-433e-9725-c63a0c8deb64" providerId="ADAL" clId="{0D6C15B3-46B9-4186-B06F-90DBE8D19728}" dt="2023-03-29T12:54:39.997" v="340" actId="1076"/>
          <ac:spMkLst>
            <pc:docMk/>
            <pc:sldMk cId="307703413" sldId="546"/>
            <ac:spMk id="7" creationId="{E071B1E8-FF17-44B1-8074-2C30885D2F8E}"/>
          </ac:spMkLst>
        </pc:spChg>
        <pc:spChg chg="add del">
          <ac:chgData name="Mattos,Guilherme,BR-São Paulo" userId="8d26658b-20e6-433e-9725-c63a0c8deb64" providerId="ADAL" clId="{0D6C15B3-46B9-4186-B06F-90DBE8D19728}" dt="2023-03-29T12:40:29.096" v="128" actId="22"/>
          <ac:spMkLst>
            <pc:docMk/>
            <pc:sldMk cId="307703413" sldId="546"/>
            <ac:spMk id="8" creationId="{25699A66-B3B1-D9D2-7044-08B4629D0508}"/>
          </ac:spMkLst>
        </pc:spChg>
        <pc:spChg chg="mod">
          <ac:chgData name="Mattos,Guilherme,BR-São Paulo" userId="8d26658b-20e6-433e-9725-c63a0c8deb64" providerId="ADAL" clId="{0D6C15B3-46B9-4186-B06F-90DBE8D19728}" dt="2023-03-29T12:46:06.307" v="278" actId="6549"/>
          <ac:spMkLst>
            <pc:docMk/>
            <pc:sldMk cId="307703413" sldId="546"/>
            <ac:spMk id="15362" creationId="{5B7F5532-2E3E-4C83-8298-9C0227C9748D}"/>
          </ac:spMkLst>
        </pc:spChg>
        <pc:picChg chg="add del mod">
          <ac:chgData name="Mattos,Guilherme,BR-São Paulo" userId="8d26658b-20e6-433e-9725-c63a0c8deb64" providerId="ADAL" clId="{0D6C15B3-46B9-4186-B06F-90DBE8D19728}" dt="2023-03-29T12:39:40.647" v="124" actId="478"/>
          <ac:picMkLst>
            <pc:docMk/>
            <pc:sldMk cId="307703413" sldId="546"/>
            <ac:picMk id="2" creationId="{FBD99EE6-E04D-DC26-8F0E-0E1CC60EE228}"/>
          </ac:picMkLst>
        </pc:picChg>
      </pc:sldChg>
      <pc:sldChg chg="addSp delSp modSp add mod ord modAnim">
        <pc:chgData name="Mattos,Guilherme,BR-São Paulo" userId="8d26658b-20e6-433e-9725-c63a0c8deb64" providerId="ADAL" clId="{0D6C15B3-46B9-4186-B06F-90DBE8D19728}" dt="2023-03-29T12:47:39.688" v="300" actId="20577"/>
        <pc:sldMkLst>
          <pc:docMk/>
          <pc:sldMk cId="490859583" sldId="547"/>
        </pc:sldMkLst>
        <pc:spChg chg="add mod">
          <ac:chgData name="Mattos,Guilherme,BR-São Paulo" userId="8d26658b-20e6-433e-9725-c63a0c8deb64" providerId="ADAL" clId="{0D6C15B3-46B9-4186-B06F-90DBE8D19728}" dt="2023-03-29T12:47:39.688" v="300" actId="20577"/>
          <ac:spMkLst>
            <pc:docMk/>
            <pc:sldMk cId="490859583" sldId="547"/>
            <ac:spMk id="4" creationId="{35828F09-1C49-66EE-2FB4-AFC98248B7C0}"/>
          </ac:spMkLst>
        </pc:spChg>
        <pc:spChg chg="mod">
          <ac:chgData name="Mattos,Guilherme,BR-São Paulo" userId="8d26658b-20e6-433e-9725-c63a0c8deb64" providerId="ADAL" clId="{0D6C15B3-46B9-4186-B06F-90DBE8D19728}" dt="2023-03-29T12:46:53.399" v="279" actId="123"/>
          <ac:spMkLst>
            <pc:docMk/>
            <pc:sldMk cId="490859583" sldId="547"/>
            <ac:spMk id="6" creationId="{144C3E7F-FE87-4061-BD29-93262EE11FF8}"/>
          </ac:spMkLst>
        </pc:spChg>
        <pc:spChg chg="del">
          <ac:chgData name="Mattos,Guilherme,BR-São Paulo" userId="8d26658b-20e6-433e-9725-c63a0c8deb64" providerId="ADAL" clId="{0D6C15B3-46B9-4186-B06F-90DBE8D19728}" dt="2023-03-29T12:42:40.016" v="191" actId="478"/>
          <ac:spMkLst>
            <pc:docMk/>
            <pc:sldMk cId="490859583" sldId="547"/>
            <ac:spMk id="7" creationId="{E071B1E8-FF17-44B1-8074-2C30885D2F8E}"/>
          </ac:spMkLst>
        </pc:spChg>
        <pc:spChg chg="mod">
          <ac:chgData name="Mattos,Guilherme,BR-São Paulo" userId="8d26658b-20e6-433e-9725-c63a0c8deb64" providerId="ADAL" clId="{0D6C15B3-46B9-4186-B06F-90DBE8D19728}" dt="2023-03-29T12:45:22.748" v="243" actId="20577"/>
          <ac:spMkLst>
            <pc:docMk/>
            <pc:sldMk cId="490859583" sldId="547"/>
            <ac:spMk id="15362" creationId="{5B7F5532-2E3E-4C83-8298-9C0227C9748D}"/>
          </ac:spMkLst>
        </pc:spChg>
        <pc:picChg chg="del">
          <ac:chgData name="Mattos,Guilherme,BR-São Paulo" userId="8d26658b-20e6-433e-9725-c63a0c8deb64" providerId="ADAL" clId="{0D6C15B3-46B9-4186-B06F-90DBE8D19728}" dt="2023-03-29T12:42:22.874" v="185" actId="478"/>
          <ac:picMkLst>
            <pc:docMk/>
            <pc:sldMk cId="490859583" sldId="547"/>
            <ac:picMk id="2" creationId="{FBD99EE6-E04D-DC26-8F0E-0E1CC60EE228}"/>
          </ac:picMkLst>
        </pc:picChg>
        <pc:picChg chg="add mod">
          <ac:chgData name="Mattos,Guilherme,BR-São Paulo" userId="8d26658b-20e6-433e-9725-c63a0c8deb64" providerId="ADAL" clId="{0D6C15B3-46B9-4186-B06F-90DBE8D19728}" dt="2023-03-29T12:44:06.609" v="200" actId="1076"/>
          <ac:picMkLst>
            <pc:docMk/>
            <pc:sldMk cId="490859583" sldId="547"/>
            <ac:picMk id="1026" creationId="{298CBFB7-53C9-47B5-DC51-D3C24556A2AE}"/>
          </ac:picMkLst>
        </pc:picChg>
      </pc:sldChg>
      <pc:sldChg chg="delSp modSp add mod">
        <pc:chgData name="Mattos,Guilherme,BR-São Paulo" userId="8d26658b-20e6-433e-9725-c63a0c8deb64" providerId="ADAL" clId="{0D6C15B3-46B9-4186-B06F-90DBE8D19728}" dt="2023-03-29T12:49:01.984" v="308" actId="1076"/>
        <pc:sldMkLst>
          <pc:docMk/>
          <pc:sldMk cId="1684523339" sldId="548"/>
        </pc:sldMkLst>
        <pc:spChg chg="del">
          <ac:chgData name="Mattos,Guilherme,BR-São Paulo" userId="8d26658b-20e6-433e-9725-c63a0c8deb64" providerId="ADAL" clId="{0D6C15B3-46B9-4186-B06F-90DBE8D19728}" dt="2023-03-29T12:47:47.667" v="301" actId="478"/>
          <ac:spMkLst>
            <pc:docMk/>
            <pc:sldMk cId="1684523339" sldId="548"/>
            <ac:spMk id="6" creationId="{144C3E7F-FE87-4061-BD29-93262EE11FF8}"/>
          </ac:spMkLst>
        </pc:spChg>
        <pc:spChg chg="del">
          <ac:chgData name="Mattos,Guilherme,BR-São Paulo" userId="8d26658b-20e6-433e-9725-c63a0c8deb64" providerId="ADAL" clId="{0D6C15B3-46B9-4186-B06F-90DBE8D19728}" dt="2023-03-29T12:47:48.663" v="302" actId="478"/>
          <ac:spMkLst>
            <pc:docMk/>
            <pc:sldMk cId="1684523339" sldId="548"/>
            <ac:spMk id="7" creationId="{E071B1E8-FF17-44B1-8074-2C30885D2F8E}"/>
          </ac:spMkLst>
        </pc:spChg>
        <pc:spChg chg="mod">
          <ac:chgData name="Mattos,Guilherme,BR-São Paulo" userId="8d26658b-20e6-433e-9725-c63a0c8deb64" providerId="ADAL" clId="{0D6C15B3-46B9-4186-B06F-90DBE8D19728}" dt="2023-03-29T12:45:51.829" v="249" actId="20577"/>
          <ac:spMkLst>
            <pc:docMk/>
            <pc:sldMk cId="1684523339" sldId="548"/>
            <ac:spMk id="15362" creationId="{5B7F5532-2E3E-4C83-8298-9C0227C9748D}"/>
          </ac:spMkLst>
        </pc:spChg>
        <pc:picChg chg="mod">
          <ac:chgData name="Mattos,Guilherme,BR-São Paulo" userId="8d26658b-20e6-433e-9725-c63a0c8deb64" providerId="ADAL" clId="{0D6C15B3-46B9-4186-B06F-90DBE8D19728}" dt="2023-03-29T12:49:01.984" v="308" actId="1076"/>
          <ac:picMkLst>
            <pc:docMk/>
            <pc:sldMk cId="1684523339" sldId="548"/>
            <ac:picMk id="2" creationId="{FBD99EE6-E04D-DC26-8F0E-0E1CC60EE228}"/>
          </ac:picMkLst>
        </pc:picChg>
      </pc:sldChg>
      <pc:sldChg chg="addSp delSp modSp add mod modAnim">
        <pc:chgData name="Mattos,Guilherme,BR-São Paulo" userId="8d26658b-20e6-433e-9725-c63a0c8deb64" providerId="ADAL" clId="{0D6C15B3-46B9-4186-B06F-90DBE8D19728}" dt="2023-03-29T12:47:23.431" v="299" actId="20577"/>
        <pc:sldMkLst>
          <pc:docMk/>
          <pc:sldMk cId="1660211682" sldId="549"/>
        </pc:sldMkLst>
        <pc:spChg chg="del">
          <ac:chgData name="Mattos,Guilherme,BR-São Paulo" userId="8d26658b-20e6-433e-9725-c63a0c8deb64" providerId="ADAL" clId="{0D6C15B3-46B9-4186-B06F-90DBE8D19728}" dt="2023-03-29T12:47:10.960" v="282" actId="478"/>
          <ac:spMkLst>
            <pc:docMk/>
            <pc:sldMk cId="1660211682" sldId="549"/>
            <ac:spMk id="6" creationId="{144C3E7F-FE87-4061-BD29-93262EE11FF8}"/>
          </ac:spMkLst>
        </pc:spChg>
        <pc:spChg chg="del">
          <ac:chgData name="Mattos,Guilherme,BR-São Paulo" userId="8d26658b-20e6-433e-9725-c63a0c8deb64" providerId="ADAL" clId="{0D6C15B3-46B9-4186-B06F-90DBE8D19728}" dt="2023-03-29T12:47:12.160" v="283" actId="478"/>
          <ac:spMkLst>
            <pc:docMk/>
            <pc:sldMk cId="1660211682" sldId="549"/>
            <ac:spMk id="7" creationId="{E071B1E8-FF17-44B1-8074-2C30885D2F8E}"/>
          </ac:spMkLst>
        </pc:spChg>
        <pc:spChg chg="mod">
          <ac:chgData name="Mattos,Guilherme,BR-São Paulo" userId="8d26658b-20e6-433e-9725-c63a0c8deb64" providerId="ADAL" clId="{0D6C15B3-46B9-4186-B06F-90DBE8D19728}" dt="2023-03-29T12:47:23.431" v="299" actId="20577"/>
          <ac:spMkLst>
            <pc:docMk/>
            <pc:sldMk cId="1660211682" sldId="549"/>
            <ac:spMk id="15362" creationId="{5B7F5532-2E3E-4C83-8298-9C0227C9748D}"/>
          </ac:spMkLst>
        </pc:spChg>
        <pc:picChg chg="del">
          <ac:chgData name="Mattos,Guilherme,BR-São Paulo" userId="8d26658b-20e6-433e-9725-c63a0c8deb64" providerId="ADAL" clId="{0D6C15B3-46B9-4186-B06F-90DBE8D19728}" dt="2023-03-29T12:47:07.877" v="281" actId="478"/>
          <ac:picMkLst>
            <pc:docMk/>
            <pc:sldMk cId="1660211682" sldId="549"/>
            <ac:picMk id="2" creationId="{FBD99EE6-E04D-DC26-8F0E-0E1CC60EE228}"/>
          </ac:picMkLst>
        </pc:picChg>
        <pc:picChg chg="add">
          <ac:chgData name="Mattos,Guilherme,BR-São Paulo" userId="8d26658b-20e6-433e-9725-c63a0c8deb64" providerId="ADAL" clId="{0D6C15B3-46B9-4186-B06F-90DBE8D19728}" dt="2023-03-29T12:47:13.331" v="284" actId="22"/>
          <ac:picMkLst>
            <pc:docMk/>
            <pc:sldMk cId="1660211682" sldId="549"/>
            <ac:picMk id="4" creationId="{DBF2A075-54F6-CFAA-1C4E-471BDDD7DFBA}"/>
          </ac:picMkLst>
        </pc:picChg>
      </pc:sldChg>
      <pc:sldChg chg="addSp delSp modSp add mod ord">
        <pc:chgData name="Mattos,Guilherme,BR-São Paulo" userId="8d26658b-20e6-433e-9725-c63a0c8deb64" providerId="ADAL" clId="{0D6C15B3-46B9-4186-B06F-90DBE8D19728}" dt="2023-03-29T13:28:52.327" v="363" actId="1440"/>
        <pc:sldMkLst>
          <pc:docMk/>
          <pc:sldMk cId="3238599224" sldId="550"/>
        </pc:sldMkLst>
        <pc:spChg chg="add mod">
          <ac:chgData name="Mattos,Guilherme,BR-São Paulo" userId="8d26658b-20e6-433e-9725-c63a0c8deb64" providerId="ADAL" clId="{0D6C15B3-46B9-4186-B06F-90DBE8D19728}" dt="2023-03-29T13:28:14.144" v="357" actId="6549"/>
          <ac:spMkLst>
            <pc:docMk/>
            <pc:sldMk cId="3238599224" sldId="550"/>
            <ac:spMk id="3" creationId="{5B8B1248-4771-BDB9-A91E-E848D9643BD3}"/>
          </ac:spMkLst>
        </pc:spChg>
        <pc:spChg chg="add mod">
          <ac:chgData name="Mattos,Guilherme,BR-São Paulo" userId="8d26658b-20e6-433e-9725-c63a0c8deb64" providerId="ADAL" clId="{0D6C15B3-46B9-4186-B06F-90DBE8D19728}" dt="2023-03-29T13:27:21.576" v="351" actId="1076"/>
          <ac:spMkLst>
            <pc:docMk/>
            <pc:sldMk cId="3238599224" sldId="550"/>
            <ac:spMk id="5" creationId="{80B6E909-80A6-2AEC-1BC5-D083868E51CA}"/>
          </ac:spMkLst>
        </pc:spChg>
        <pc:picChg chg="add mod modCrop">
          <ac:chgData name="Mattos,Guilherme,BR-São Paulo" userId="8d26658b-20e6-433e-9725-c63a0c8deb64" providerId="ADAL" clId="{0D6C15B3-46B9-4186-B06F-90DBE8D19728}" dt="2023-03-29T13:28:52.327" v="363" actId="1440"/>
          <ac:picMkLst>
            <pc:docMk/>
            <pc:sldMk cId="3238599224" sldId="550"/>
            <ac:picMk id="7" creationId="{B2135EE0-5D05-051C-D5FD-2CA496301B81}"/>
          </ac:picMkLst>
        </pc:picChg>
        <pc:picChg chg="del">
          <ac:chgData name="Mattos,Guilherme,BR-São Paulo" userId="8d26658b-20e6-433e-9725-c63a0c8deb64" providerId="ADAL" clId="{0D6C15B3-46B9-4186-B06F-90DBE8D19728}" dt="2023-03-29T13:27:01.806" v="344" actId="478"/>
          <ac:picMkLst>
            <pc:docMk/>
            <pc:sldMk cId="3238599224" sldId="550"/>
            <ac:picMk id="1026" creationId="{266AB67A-AEB7-4056-87F2-760ED3106E8F}"/>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146" descr="top ppt">
            <a:extLst>
              <a:ext uri="{FF2B5EF4-FFF2-40B4-BE49-F238E27FC236}">
                <a16:creationId xmlns:a16="http://schemas.microsoft.com/office/drawing/2014/main" id="{4F860F37-CA72-464D-9116-B6BC16A93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71450"/>
            <a:ext cx="68373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147">
            <a:extLst>
              <a:ext uri="{FF2B5EF4-FFF2-40B4-BE49-F238E27FC236}">
                <a16:creationId xmlns:a16="http://schemas.microsoft.com/office/drawing/2014/main" id="{70789427-4C6A-4A75-B31F-2E4759F472CD}"/>
              </a:ext>
            </a:extLst>
          </p:cNvPr>
          <p:cNvGraphicFramePr>
            <a:graphicFrameLocks noGrp="1"/>
          </p:cNvGraphicFramePr>
          <p:nvPr/>
        </p:nvGraphicFramePr>
        <p:xfrm>
          <a:off x="344488" y="8931275"/>
          <a:ext cx="6615112" cy="327025"/>
        </p:xfrm>
        <a:graphic>
          <a:graphicData uri="http://schemas.openxmlformats.org/drawingml/2006/table">
            <a:tbl>
              <a:tblPr/>
              <a:tblGrid>
                <a:gridCol w="5670550">
                  <a:extLst>
                    <a:ext uri="{9D8B030D-6E8A-4147-A177-3AD203B41FA5}">
                      <a16:colId xmlns:a16="http://schemas.microsoft.com/office/drawing/2014/main" val="20000"/>
                    </a:ext>
                  </a:extLst>
                </a:gridCol>
                <a:gridCol w="944562">
                  <a:extLst>
                    <a:ext uri="{9D8B030D-6E8A-4147-A177-3AD203B41FA5}">
                      <a16:colId xmlns:a16="http://schemas.microsoft.com/office/drawing/2014/main" val="20001"/>
                    </a:ext>
                  </a:extLst>
                </a:gridCol>
              </a:tblGrid>
              <a:tr h="327025">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pt-BR" sz="800" b="0" i="0" u="none" strike="noStrike" cap="none" normalizeH="0" baseline="0" dirty="0">
                          <a:ln>
                            <a:noFill/>
                          </a:ln>
                          <a:solidFill>
                            <a:schemeClr val="tx1"/>
                          </a:solidFill>
                          <a:effectLst/>
                          <a:latin typeface="Square721 BT" pitchFamily="34" charset="0"/>
                          <a:cs typeface="Times New Roman" pitchFamily="18" charset="0"/>
                        </a:rPr>
                        <a:t>MBA em Engenharia de Software Orientada a Serviços (SOA)</a:t>
                      </a:r>
                      <a:endParaRPr kumimoji="0" lang="en-US" sz="800" b="0" i="0" u="none" strike="noStrike" cap="none" normalizeH="0" baseline="0" dirty="0">
                        <a:ln>
                          <a:noFill/>
                        </a:ln>
                        <a:solidFill>
                          <a:schemeClr val="tx1"/>
                        </a:solidFill>
                        <a:effectLst/>
                        <a:latin typeface="Square721 BT"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lang="pt-BR" sz="800" dirty="0" err="1">
                          <a:latin typeface="Square721 BT" pitchFamily="34" charset="0"/>
                          <a:cs typeface="Calibri" pitchFamily="34" charset="0"/>
                        </a:rPr>
                        <a:t>Profª</a:t>
                      </a:r>
                      <a:r>
                        <a:rPr lang="pt-BR" sz="800" dirty="0">
                          <a:latin typeface="Square721 BT" pitchFamily="34" charset="0"/>
                          <a:cs typeface="Calibri" pitchFamily="34" charset="0"/>
                        </a:rPr>
                        <a:t> </a:t>
                      </a:r>
                      <a:r>
                        <a:rPr lang="en-US" sz="800" dirty="0">
                          <a:latin typeface="Square721 BT" pitchFamily="34" charset="0"/>
                          <a:cs typeface="Calibri" pitchFamily="34" charset="0"/>
                        </a:rPr>
                        <a:t>. </a:t>
                      </a:r>
                      <a:r>
                        <a:rPr lang="en-US" sz="800" dirty="0" err="1">
                          <a:latin typeface="Square721 BT" pitchFamily="34" charset="0"/>
                          <a:cs typeface="Calibri" pitchFamily="34" charset="0"/>
                        </a:rPr>
                        <a:t>MSc</a:t>
                      </a:r>
                      <a:r>
                        <a:rPr lang="en-US" sz="800" dirty="0">
                          <a:latin typeface="Square721 BT" pitchFamily="34" charset="0"/>
                          <a:cs typeface="Calibri" pitchFamily="34" charset="0"/>
                        </a:rPr>
                        <a:t> </a:t>
                      </a:r>
                      <a:r>
                        <a:rPr lang="pt-BR" sz="800" dirty="0">
                          <a:latin typeface="Square721 BT" pitchFamily="34" charset="0"/>
                          <a:cs typeface="Calibri" pitchFamily="34" charset="0"/>
                        </a:rPr>
                        <a:t>Susanne Anjos Andrade</a:t>
                      </a:r>
                      <a:endParaRPr kumimoji="0" lang="en-US" sz="800" b="0" i="0" u="none" strike="noStrike" cap="none" normalizeH="0" baseline="0" dirty="0">
                        <a:ln>
                          <a:noFill/>
                        </a:ln>
                        <a:solidFill>
                          <a:schemeClr val="tx1"/>
                        </a:solidFill>
                        <a:effectLst/>
                        <a:latin typeface="Square721 BT" pitchFamily="34" charset="0"/>
                      </a:endParaRPr>
                    </a:p>
                  </a:txBody>
                  <a:tcPr marT="35541" marB="35541" anchor="ctr" horzOverflow="overflow">
                    <a:lnL cap="flat">
                      <a:noFill/>
                    </a:lnL>
                    <a:lnR>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endParaRPr kumimoji="0" lang="pt-BR" sz="800" b="0" i="0" u="none" strike="noStrike" cap="none" normalizeH="0" baseline="0" dirty="0">
                        <a:ln>
                          <a:noFill/>
                        </a:ln>
                        <a:solidFill>
                          <a:schemeClr val="tx1"/>
                        </a:solidFill>
                        <a:effectLst/>
                        <a:latin typeface="Times New Roman" pitchFamily="18" charset="0"/>
                      </a:endParaRPr>
                    </a:p>
                  </a:txBody>
                  <a:tcPr marT="35541" marB="35541" anchor="ctr" horzOverflow="overflow">
                    <a:lnL>
                      <a:noFill/>
                    </a:lnL>
                    <a:lnR cap="flat">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Rectangle 135">
            <a:extLst>
              <a:ext uri="{FF2B5EF4-FFF2-40B4-BE49-F238E27FC236}">
                <a16:creationId xmlns:a16="http://schemas.microsoft.com/office/drawing/2014/main" id="{2E86EE7D-ABE9-4FEF-943A-E8FC6FC19920}"/>
              </a:ext>
            </a:extLst>
          </p:cNvPr>
          <p:cNvSpPr>
            <a:spLocks noGrp="1" noChangeArrowheads="1"/>
          </p:cNvSpPr>
          <p:nvPr>
            <p:ph type="sldNum" sz="quarter" idx="3"/>
          </p:nvPr>
        </p:nvSpPr>
        <p:spPr bwMode="auto">
          <a:xfrm>
            <a:off x="3892550" y="8777288"/>
            <a:ext cx="3076575" cy="3984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Square721 BT" pitchFamily="34" charset="0"/>
              </a:defRPr>
            </a:lvl1pPr>
          </a:lstStyle>
          <a:p>
            <a:pPr>
              <a:defRPr/>
            </a:pPr>
            <a:r>
              <a:rPr lang="pt-BR" altLang="pt-BR"/>
              <a:t>Página - </a:t>
            </a:r>
            <a:fld id="{61BF9E74-DAA4-4DE3-BDB4-B1097CD628B2}" type="slidenum">
              <a:rPr lang="pt-BR" altLang="pt-BR"/>
              <a:pPr>
                <a:defRPr/>
              </a:pPr>
              <a:t>‹nº›</a:t>
            </a:fld>
            <a:r>
              <a:rPr lang="pt-BR" altLang="pt-BR"/>
              <a:t> -</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B226DE4D-D64C-41F9-9DCC-8954A26D7459}"/>
              </a:ext>
            </a:extLst>
          </p:cNvPr>
          <p:cNvSpPr>
            <a:spLocks noGrp="1"/>
          </p:cNvSpPr>
          <p:nvPr>
            <p:ph type="hdr" sz="quarter"/>
          </p:nvPr>
        </p:nvSpPr>
        <p:spPr>
          <a:xfrm>
            <a:off x="0" y="0"/>
            <a:ext cx="3170238" cy="481013"/>
          </a:xfrm>
          <a:prstGeom prst="rect">
            <a:avLst/>
          </a:prstGeom>
        </p:spPr>
        <p:txBody>
          <a:bodyPr vert="horz" lIns="112334" tIns="56167" rIns="112334" bIns="56167" rtlCol="0"/>
          <a:lstStyle>
            <a:lvl1pPr algn="l" eaLnBrk="1" fontAlgn="auto" hangingPunct="1">
              <a:spcBef>
                <a:spcPts val="0"/>
              </a:spcBef>
              <a:spcAft>
                <a:spcPts val="0"/>
              </a:spcAft>
              <a:defRPr sz="1500">
                <a:latin typeface="+mn-lt"/>
                <a:cs typeface="+mn-cs"/>
              </a:defRPr>
            </a:lvl1pPr>
          </a:lstStyle>
          <a:p>
            <a:pPr>
              <a:defRPr/>
            </a:pPr>
            <a:endParaRPr lang="pt-BR"/>
          </a:p>
        </p:txBody>
      </p:sp>
      <p:sp>
        <p:nvSpPr>
          <p:cNvPr id="3" name="Espaço Reservado para Data 2">
            <a:extLst>
              <a:ext uri="{FF2B5EF4-FFF2-40B4-BE49-F238E27FC236}">
                <a16:creationId xmlns:a16="http://schemas.microsoft.com/office/drawing/2014/main" id="{774D9C91-4FDB-4F9B-846F-98C2EF0CBD3C}"/>
              </a:ext>
            </a:extLst>
          </p:cNvPr>
          <p:cNvSpPr>
            <a:spLocks noGrp="1"/>
          </p:cNvSpPr>
          <p:nvPr>
            <p:ph type="dt" idx="1"/>
          </p:nvPr>
        </p:nvSpPr>
        <p:spPr>
          <a:xfrm>
            <a:off x="4143375" y="0"/>
            <a:ext cx="3170238" cy="481013"/>
          </a:xfrm>
          <a:prstGeom prst="rect">
            <a:avLst/>
          </a:prstGeom>
        </p:spPr>
        <p:txBody>
          <a:bodyPr vert="horz" lIns="112334" tIns="56167" rIns="112334" bIns="56167" rtlCol="0"/>
          <a:lstStyle>
            <a:lvl1pPr algn="r" eaLnBrk="1" fontAlgn="auto" hangingPunct="1">
              <a:spcBef>
                <a:spcPts val="0"/>
              </a:spcBef>
              <a:spcAft>
                <a:spcPts val="0"/>
              </a:spcAft>
              <a:defRPr sz="1500">
                <a:latin typeface="+mn-lt"/>
                <a:cs typeface="+mn-cs"/>
              </a:defRPr>
            </a:lvl1pPr>
          </a:lstStyle>
          <a:p>
            <a:pPr>
              <a:defRPr/>
            </a:pPr>
            <a:fld id="{98BF8467-D8F0-4E80-9D68-0D77DCFBCAC4}" type="datetimeFigureOut">
              <a:rPr lang="pt-BR"/>
              <a:pPr>
                <a:defRPr/>
              </a:pPr>
              <a:t>29/03/2023</a:t>
            </a:fld>
            <a:endParaRPr lang="pt-BR"/>
          </a:p>
        </p:txBody>
      </p:sp>
      <p:sp>
        <p:nvSpPr>
          <p:cNvPr id="4" name="Espaço Reservado para Imagem de Slide 3">
            <a:extLst>
              <a:ext uri="{FF2B5EF4-FFF2-40B4-BE49-F238E27FC236}">
                <a16:creationId xmlns:a16="http://schemas.microsoft.com/office/drawing/2014/main" id="{5ECC52DC-F9A3-4774-9A6C-4BCBFFCC594E}"/>
              </a:ext>
            </a:extLst>
          </p:cNvPr>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112334" tIns="56167" rIns="112334" bIns="56167" rtlCol="0" anchor="ctr"/>
          <a:lstStyle/>
          <a:p>
            <a:pPr lvl="0"/>
            <a:endParaRPr lang="pt-BR" noProof="0"/>
          </a:p>
        </p:txBody>
      </p:sp>
      <p:sp>
        <p:nvSpPr>
          <p:cNvPr id="5" name="Espaço Reservado para Anotações 4">
            <a:extLst>
              <a:ext uri="{FF2B5EF4-FFF2-40B4-BE49-F238E27FC236}">
                <a16:creationId xmlns:a16="http://schemas.microsoft.com/office/drawing/2014/main" id="{426FA4C5-FAD6-4245-AAAE-77FDD33E0072}"/>
              </a:ext>
            </a:extLst>
          </p:cNvPr>
          <p:cNvSpPr>
            <a:spLocks noGrp="1"/>
          </p:cNvSpPr>
          <p:nvPr>
            <p:ph type="body" sz="quarter" idx="3"/>
          </p:nvPr>
        </p:nvSpPr>
        <p:spPr>
          <a:xfrm>
            <a:off x="731838" y="4560888"/>
            <a:ext cx="5851525" cy="4321175"/>
          </a:xfrm>
          <a:prstGeom prst="rect">
            <a:avLst/>
          </a:prstGeom>
        </p:spPr>
        <p:txBody>
          <a:bodyPr vert="horz" lIns="112334" tIns="56167" rIns="112334" bIns="56167"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a:extLst>
              <a:ext uri="{FF2B5EF4-FFF2-40B4-BE49-F238E27FC236}">
                <a16:creationId xmlns:a16="http://schemas.microsoft.com/office/drawing/2014/main" id="{78D23617-D517-4A52-91C7-BCFDC3F8FABD}"/>
              </a:ext>
            </a:extLst>
          </p:cNvPr>
          <p:cNvSpPr>
            <a:spLocks noGrp="1"/>
          </p:cNvSpPr>
          <p:nvPr>
            <p:ph type="ftr" sz="quarter" idx="4"/>
          </p:nvPr>
        </p:nvSpPr>
        <p:spPr>
          <a:xfrm>
            <a:off x="0" y="9120188"/>
            <a:ext cx="3170238" cy="479425"/>
          </a:xfrm>
          <a:prstGeom prst="rect">
            <a:avLst/>
          </a:prstGeom>
        </p:spPr>
        <p:txBody>
          <a:bodyPr vert="horz" lIns="112334" tIns="56167" rIns="112334" bIns="56167" rtlCol="0" anchor="b"/>
          <a:lstStyle>
            <a:lvl1pPr algn="l" eaLnBrk="1" fontAlgn="auto" hangingPunct="1">
              <a:spcBef>
                <a:spcPts val="0"/>
              </a:spcBef>
              <a:spcAft>
                <a:spcPts val="0"/>
              </a:spcAft>
              <a:defRPr sz="1500">
                <a:latin typeface="+mn-lt"/>
                <a:cs typeface="+mn-cs"/>
              </a:defRPr>
            </a:lvl1pPr>
          </a:lstStyle>
          <a:p>
            <a:pPr>
              <a:defRPr/>
            </a:pPr>
            <a:endParaRPr lang="pt-BR"/>
          </a:p>
        </p:txBody>
      </p:sp>
      <p:sp>
        <p:nvSpPr>
          <p:cNvPr id="7" name="Espaço Reservado para Número de Slide 6">
            <a:extLst>
              <a:ext uri="{FF2B5EF4-FFF2-40B4-BE49-F238E27FC236}">
                <a16:creationId xmlns:a16="http://schemas.microsoft.com/office/drawing/2014/main" id="{AC299F0D-A39A-48E1-BA77-E94D22ED939C}"/>
              </a:ext>
            </a:extLst>
          </p:cNvPr>
          <p:cNvSpPr>
            <a:spLocks noGrp="1"/>
          </p:cNvSpPr>
          <p:nvPr>
            <p:ph type="sldNum" sz="quarter" idx="5"/>
          </p:nvPr>
        </p:nvSpPr>
        <p:spPr>
          <a:xfrm>
            <a:off x="4143375" y="9120188"/>
            <a:ext cx="3170238" cy="479425"/>
          </a:xfrm>
          <a:prstGeom prst="rect">
            <a:avLst/>
          </a:prstGeom>
        </p:spPr>
        <p:txBody>
          <a:bodyPr vert="horz" wrap="square" lIns="112334" tIns="56167" rIns="112334" bIns="56167" numCol="1" anchor="b" anchorCtr="0" compatLnSpc="1">
            <a:prstTxWarp prst="textNoShape">
              <a:avLst/>
            </a:prstTxWarp>
          </a:bodyPr>
          <a:lstStyle>
            <a:lvl1pPr algn="r" eaLnBrk="1" hangingPunct="1">
              <a:defRPr sz="1500">
                <a:latin typeface="Calibri" panose="020F0502020204030204" pitchFamily="34" charset="0"/>
              </a:defRPr>
            </a:lvl1pPr>
          </a:lstStyle>
          <a:p>
            <a:pPr>
              <a:defRPr/>
            </a:pPr>
            <a:fld id="{7741D7E1-E712-4F31-8EE8-FB7881D96352}" type="slidenum">
              <a:rPr lang="pt-BR" altLang="pt-BR"/>
              <a:pPr>
                <a:defRPr/>
              </a:pPr>
              <a:t>‹nº›</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37F24C-7147-490B-B2E0-A119D90779EB}"/>
              </a:ext>
            </a:extLst>
          </p:cNvPr>
          <p:cNvSpPr>
            <a:spLocks noGrp="1" noRot="1" noChangeAspect="1" noChangeArrowheads="1" noTextEdit="1"/>
          </p:cNvSpPr>
          <p:nvPr>
            <p:ph type="sldImg"/>
          </p:nvPr>
        </p:nvSpPr>
        <p:spPr bwMode="auto">
          <a:xfrm>
            <a:off x="1268413" y="727075"/>
            <a:ext cx="4778375" cy="358457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8E71195C-13CC-43FC-8561-60E69F79BE12}"/>
              </a:ext>
            </a:extLst>
          </p:cNvPr>
          <p:cNvSpPr>
            <a:spLocks noGrp="1" noChangeArrowheads="1"/>
          </p:cNvSpPr>
          <p:nvPr>
            <p:ph type="body" idx="1"/>
          </p:nvPr>
        </p:nvSpPr>
        <p:spPr bwMode="auto">
          <a:xfrm>
            <a:off x="1004888" y="4573588"/>
            <a:ext cx="5297487" cy="3800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260648"/>
            <a:ext cx="7056784" cy="504056"/>
          </a:xfrm>
        </p:spPr>
        <p:txBody>
          <a:bodyPr/>
          <a:lstStyle/>
          <a:p>
            <a:r>
              <a:rPr lang="pt-BR" dirty="0"/>
              <a:t>Clique para editar o estilo do título mestre</a:t>
            </a:r>
          </a:p>
        </p:txBody>
      </p:sp>
      <p:sp>
        <p:nvSpPr>
          <p:cNvPr id="3" name="Subtítulo 2"/>
          <p:cNvSpPr>
            <a:spLocks noGrp="1"/>
          </p:cNvSpPr>
          <p:nvPr>
            <p:ph type="subTitle" idx="1"/>
          </p:nvPr>
        </p:nvSpPr>
        <p:spPr>
          <a:xfrm>
            <a:off x="395536" y="1268760"/>
            <a:ext cx="7916416" cy="5184576"/>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3713554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2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467544" y="116632"/>
            <a:ext cx="7128792" cy="792088"/>
          </a:xfrm>
        </p:spPr>
        <p:txBody>
          <a:bodyPr/>
          <a:lstStyle>
            <a:lvl1pPr>
              <a:defRPr>
                <a:solidFill>
                  <a:schemeClr val="bg1"/>
                </a:solidFill>
              </a:defRPr>
            </a:lvl1pPr>
          </a:lstStyle>
          <a:p>
            <a:r>
              <a:rPr lang="pt-BR" dirty="0"/>
              <a:t>Clique para editar o estilo do título mestre</a:t>
            </a:r>
          </a:p>
        </p:txBody>
      </p:sp>
      <p:sp>
        <p:nvSpPr>
          <p:cNvPr id="3" name="Subtítulo 2"/>
          <p:cNvSpPr>
            <a:spLocks noGrp="1"/>
          </p:cNvSpPr>
          <p:nvPr>
            <p:ph type="subTitle" idx="1"/>
          </p:nvPr>
        </p:nvSpPr>
        <p:spPr>
          <a:xfrm>
            <a:off x="465054" y="1340768"/>
            <a:ext cx="8283409" cy="5256584"/>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118924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808" cy="504800"/>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4158875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2310100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129138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962809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337" cy="504825"/>
          </a:xfrm>
        </p:spPr>
        <p:txBody>
          <a:bodyPr/>
          <a:lstStyle>
            <a:lvl1pPr>
              <a:defRPr>
                <a:solidFill>
                  <a:schemeClr val="bg1"/>
                </a:solidFill>
              </a:defRPr>
            </a:lvl1pPr>
          </a:lstStyle>
          <a:p>
            <a:r>
              <a:rPr lang="pt-BR" dirty="0"/>
              <a:t>Clique para editar o estilo do título mestre</a:t>
            </a:r>
          </a:p>
        </p:txBody>
      </p:sp>
    </p:spTree>
    <p:extLst>
      <p:ext uri="{BB962C8B-B14F-4D97-AF65-F5344CB8AC3E}">
        <p14:creationId xmlns:p14="http://schemas.microsoft.com/office/powerpoint/2010/main" val="1981269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051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4704"/>
            <a:ext cx="3008313" cy="1162050"/>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Conteúdo 2"/>
          <p:cNvSpPr>
            <a:spLocks noGrp="1"/>
          </p:cNvSpPr>
          <p:nvPr>
            <p:ph idx="1"/>
          </p:nvPr>
        </p:nvSpPr>
        <p:spPr>
          <a:xfrm>
            <a:off x="3635896" y="764704"/>
            <a:ext cx="5111750" cy="5853113"/>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199" y="1926754"/>
            <a:ext cx="3008313" cy="46910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971893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851480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808" cy="504800"/>
          </a:xfrm>
        </p:spPr>
        <p:txBody>
          <a:bodyPr/>
          <a:lstStyle/>
          <a:p>
            <a:r>
              <a:rPr lang="pt-BR" dirty="0"/>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7638039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67544" y="836712"/>
            <a:ext cx="8229600" cy="563550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16378376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41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80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159664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2646215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3210921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309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240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3995936"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extLst>
      <p:ext uri="{BB962C8B-B14F-4D97-AF65-F5344CB8AC3E}">
        <p14:creationId xmlns:p14="http://schemas.microsoft.com/office/powerpoint/2010/main" val="589515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108520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337" cy="504825"/>
          </a:xfrm>
        </p:spPr>
        <p:txBody>
          <a:body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7453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7056784" cy="504825"/>
          </a:xfrm>
        </p:spPr>
        <p:txBody>
          <a:bodyPr/>
          <a:lstStyle>
            <a:lvl1pPr>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724165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6912768" cy="504825"/>
          </a:xfrm>
        </p:spPr>
        <p:txBody>
          <a:bodyPr/>
          <a:lstStyle/>
          <a:p>
            <a:r>
              <a:rPr lang="pt-BR" dirty="0"/>
              <a:t>Clique para editar o estilo do título mestre</a:t>
            </a:r>
          </a:p>
        </p:txBody>
      </p:sp>
    </p:spTree>
    <p:extLst>
      <p:ext uri="{BB962C8B-B14F-4D97-AF65-F5344CB8AC3E}">
        <p14:creationId xmlns:p14="http://schemas.microsoft.com/office/powerpoint/2010/main" val="4218911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8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816247"/>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81624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97829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749553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049842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4.xml"/><Relationship Id="rId7" Type="http://schemas.openxmlformats.org/officeDocument/2006/relationships/image" Target="../media/image4.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3.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8.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21807878-B236-41FA-B2C2-33D4D8DDD154}"/>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Espaço Reservado para Texto 2">
            <a:extLst>
              <a:ext uri="{FF2B5EF4-FFF2-40B4-BE49-F238E27FC236}">
                <a16:creationId xmlns:a16="http://schemas.microsoft.com/office/drawing/2014/main" id="{02030B68-9EF9-491B-897D-28BCA02CE1C1}"/>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pic>
        <p:nvPicPr>
          <p:cNvPr id="1028" name="Picture 2" descr="C:\Users\cl0817\Desktop\MioloBranco.jpg">
            <a:extLst>
              <a:ext uri="{FF2B5EF4-FFF2-40B4-BE49-F238E27FC236}">
                <a16:creationId xmlns:a16="http://schemas.microsoft.com/office/drawing/2014/main" id="{C96B475A-E4E9-4E39-B6EF-38D0C27A47A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Imagem 1">
            <a:extLst>
              <a:ext uri="{FF2B5EF4-FFF2-40B4-BE49-F238E27FC236}">
                <a16:creationId xmlns:a16="http://schemas.microsoft.com/office/drawing/2014/main" id="{9CCB3F0B-F6BB-4F73-BCAD-3FCC8FA1255C}"/>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Espaço Reservado para Título 1">
            <a:extLst>
              <a:ext uri="{FF2B5EF4-FFF2-40B4-BE49-F238E27FC236}">
                <a16:creationId xmlns:a16="http://schemas.microsoft.com/office/drawing/2014/main" id="{C738FB59-4157-458C-8F68-8BBFE91DF4EB}"/>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2051" name="Espaço Reservado para Texto 2">
            <a:extLst>
              <a:ext uri="{FF2B5EF4-FFF2-40B4-BE49-F238E27FC236}">
                <a16:creationId xmlns:a16="http://schemas.microsoft.com/office/drawing/2014/main" id="{C6919357-FA36-46F9-B6A3-800E32DC740A}"/>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2052" name="CaixaDeTexto 5">
            <a:extLst>
              <a:ext uri="{FF2B5EF4-FFF2-40B4-BE49-F238E27FC236}">
                <a16:creationId xmlns:a16="http://schemas.microsoft.com/office/drawing/2014/main" id="{58E61261-F8DE-4F81-B5AB-FAE871C42C98}"/>
              </a:ext>
            </a:extLst>
          </p:cNvPr>
          <p:cNvSpPr txBox="1">
            <a:spLocks noChangeArrowheads="1"/>
          </p:cNvSpPr>
          <p:nvPr userDrawn="1"/>
        </p:nvSpPr>
        <p:spPr bwMode="auto">
          <a:xfrm>
            <a:off x="3779838" y="3252788"/>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pt-BR" altLang="pt-BR" sz="2000" b="1"/>
              <a:t>TEMPLATE 2</a:t>
            </a:r>
          </a:p>
        </p:txBody>
      </p:sp>
      <p:pic>
        <p:nvPicPr>
          <p:cNvPr id="2053" name="Imagem 2">
            <a:extLst>
              <a:ext uri="{FF2B5EF4-FFF2-40B4-BE49-F238E27FC236}">
                <a16:creationId xmlns:a16="http://schemas.microsoft.com/office/drawing/2014/main" id="{B2FE3769-3D70-43CB-8CC2-98F328BBC77D}"/>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57" r:id="rId1"/>
    <p:sldLayoutId id="2147485058" r:id="rId2"/>
    <p:sldLayoutId id="2147485059" r:id="rId3"/>
    <p:sldLayoutId id="2147485060" r:id="rId4"/>
    <p:sldLayoutId id="2147485061" r:id="rId5"/>
    <p:sldLayoutId id="2147485062" r:id="rId6"/>
    <p:sldLayoutId id="2147485063" r:id="rId7"/>
    <p:sldLayoutId id="2147485064" r:id="rId8"/>
    <p:sldLayoutId id="2147485065" r:id="rId9"/>
    <p:sldLayoutId id="2147485070" r:id="rId10"/>
    <p:sldLayoutId id="2147485066" r:id="rId11"/>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Espaço Reservado para Título 1">
            <a:extLst>
              <a:ext uri="{FF2B5EF4-FFF2-40B4-BE49-F238E27FC236}">
                <a16:creationId xmlns:a16="http://schemas.microsoft.com/office/drawing/2014/main" id="{9F99352D-7981-4853-8146-425016D90C4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3075" name="Espaço Reservado para Texto 2">
            <a:extLst>
              <a:ext uri="{FF2B5EF4-FFF2-40B4-BE49-F238E27FC236}">
                <a16:creationId xmlns:a16="http://schemas.microsoft.com/office/drawing/2014/main" id="{A6377868-E329-4BDD-9AD5-890AA2A4E76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 name="Espaço Reservado para Data 3">
            <a:extLst>
              <a:ext uri="{FF2B5EF4-FFF2-40B4-BE49-F238E27FC236}">
                <a16:creationId xmlns:a16="http://schemas.microsoft.com/office/drawing/2014/main" id="{4C8C4475-8D3F-49D1-9BCF-B3A2D10D723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6B76EEF-8037-4CDD-AF28-295BED34BD21}" type="datetimeFigureOut">
              <a:rPr lang="pt-BR"/>
              <a:pPr>
                <a:defRPr/>
              </a:pPr>
              <a:t>29/03/2023</a:t>
            </a:fld>
            <a:endParaRPr lang="pt-BR"/>
          </a:p>
        </p:txBody>
      </p:sp>
      <p:sp>
        <p:nvSpPr>
          <p:cNvPr id="5" name="Espaço Reservado para Rodapé 4">
            <a:extLst>
              <a:ext uri="{FF2B5EF4-FFF2-40B4-BE49-F238E27FC236}">
                <a16:creationId xmlns:a16="http://schemas.microsoft.com/office/drawing/2014/main" id="{3E23A43D-CC0E-447E-B830-D404D21A719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pt-BR"/>
          </a:p>
        </p:txBody>
      </p:sp>
      <p:sp>
        <p:nvSpPr>
          <p:cNvPr id="6" name="Espaço Reservado para Número de Slide 5">
            <a:extLst>
              <a:ext uri="{FF2B5EF4-FFF2-40B4-BE49-F238E27FC236}">
                <a16:creationId xmlns:a16="http://schemas.microsoft.com/office/drawing/2014/main" id="{1AD9C497-8C9E-4315-81E4-AF8CDC2DCD7F}"/>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22FB65-073B-4846-92D5-81E90D2C1951}" type="slidenum">
              <a:rPr lang="pt-BR"/>
              <a:pPr>
                <a:defRPr/>
              </a:pPr>
              <a:t>‹nº›</a:t>
            </a:fld>
            <a:endParaRPr lang="pt-BR"/>
          </a:p>
        </p:txBody>
      </p:sp>
      <p:pic>
        <p:nvPicPr>
          <p:cNvPr id="3079" name="Picture 2" descr="C:\Users\cl0817\Desktop\CoringasLogos.jpg">
            <a:extLst>
              <a:ext uri="{FF2B5EF4-FFF2-40B4-BE49-F238E27FC236}">
                <a16:creationId xmlns:a16="http://schemas.microsoft.com/office/drawing/2014/main" id="{71BC5B46-04CB-4344-A51E-75769CB3A930}"/>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Imagem 7">
            <a:extLst>
              <a:ext uri="{FF2B5EF4-FFF2-40B4-BE49-F238E27FC236}">
                <a16:creationId xmlns:a16="http://schemas.microsoft.com/office/drawing/2014/main" id="{3F4B71C4-FB06-4128-83C4-B545D45DA68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9161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Imagem 8">
            <a:extLst>
              <a:ext uri="{FF2B5EF4-FFF2-40B4-BE49-F238E27FC236}">
                <a16:creationId xmlns:a16="http://schemas.microsoft.com/office/drawing/2014/main" id="{5B38B3D8-C6E2-488B-BB15-BC5620E0E70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1692275"/>
            <a:ext cx="9161463"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71" r:id="rId1"/>
    <p:sldLayoutId id="2147485072" r:id="rId2"/>
    <p:sldLayoutId id="2147485073" r:id="rId3"/>
    <p:sldLayoutId id="2147485074" r:id="rId4"/>
    <p:sldLayoutId id="214748507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Imagem 1">
            <a:extLst>
              <a:ext uri="{FF2B5EF4-FFF2-40B4-BE49-F238E27FC236}">
                <a16:creationId xmlns:a16="http://schemas.microsoft.com/office/drawing/2014/main" id="{2546B3B6-845C-449C-860F-9FEA49F94A50}"/>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588"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4">
            <a:extLst>
              <a:ext uri="{FF2B5EF4-FFF2-40B4-BE49-F238E27FC236}">
                <a16:creationId xmlns:a16="http://schemas.microsoft.com/office/drawing/2014/main" id="{0F170740-16EF-4FCF-8500-0970327B14F3}"/>
              </a:ext>
            </a:extLst>
          </p:cNvPr>
          <p:cNvPicPr>
            <a:picLocks noChangeAspect="1"/>
          </p:cNvPicPr>
          <p:nvPr userDrawn="1"/>
        </p:nvPicPr>
        <p:blipFill rotWithShape="1">
          <a:blip r:embed="rId6"/>
          <a:srcRect l="1100" t="15587" r="77600" b="77055"/>
          <a:stretch/>
        </p:blipFill>
        <p:spPr>
          <a:xfrm>
            <a:off x="98684" y="2789749"/>
            <a:ext cx="3565011" cy="692726"/>
          </a:xfrm>
          <a:prstGeom prst="rect">
            <a:avLst/>
          </a:prstGeom>
        </p:spPr>
      </p:pic>
      <p:pic>
        <p:nvPicPr>
          <p:cNvPr id="4" name="Imagem 3">
            <a:extLst>
              <a:ext uri="{FF2B5EF4-FFF2-40B4-BE49-F238E27FC236}">
                <a16:creationId xmlns:a16="http://schemas.microsoft.com/office/drawing/2014/main" id="{E1EBDE81-0E34-4AB5-9A21-80BD14AF475C}"/>
              </a:ext>
            </a:extLst>
          </p:cNvPr>
          <p:cNvPicPr>
            <a:picLocks noChangeAspect="1"/>
          </p:cNvPicPr>
          <p:nvPr userDrawn="1"/>
        </p:nvPicPr>
        <p:blipFill>
          <a:blip r:embed="rId7"/>
          <a:stretch>
            <a:fillRect/>
          </a:stretch>
        </p:blipFill>
        <p:spPr>
          <a:xfrm>
            <a:off x="7380312" y="116632"/>
            <a:ext cx="1572394" cy="793410"/>
          </a:xfrm>
          <a:prstGeom prst="rect">
            <a:avLst/>
          </a:prstGeom>
        </p:spPr>
      </p:pic>
    </p:spTree>
  </p:cSld>
  <p:clrMap bg1="lt1" tx1="dk1" bg2="lt2" tx2="dk2" accent1="accent1" accent2="accent2" accent3="accent3" accent4="accent4" accent5="accent5" accent6="accent6" hlink="hlink" folHlink="folHlink"/>
  <p:sldLayoutIdLst>
    <p:sldLayoutId id="2147485067" r:id="rId1"/>
    <p:sldLayoutId id="2147485069"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te.org/the-internet"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hyperlink" Target="https://medium.com/graph-commons/finding-organic-clusters-in-your-complex-data-networks-5c27e1d4645d"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ibm.com/topics/knn"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www.sciencedirect.com/book/9780123814791/data-mining-concepts-and-technique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towardsdatascience.com/what-is-cosine-similarity-how-to-compare-text-and-images-in-python-d2bb6e411ef0"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analyticsvidhya.com/blog/2022/11/comprehensive-guide-to-bert/" TargetMode="External"/><Relationship Id="rId2" Type="http://schemas.openxmlformats.org/officeDocument/2006/relationships/hyperlink" Target="https://www.analyticsvidhya.com/blog/2022/05/prompt-engineering-in-gpt-3/" TargetMode="External"/><Relationship Id="rId1" Type="http://schemas.openxmlformats.org/officeDocument/2006/relationships/slideLayout" Target="../slideLayouts/slideLayout1.xml"/><Relationship Id="rId4" Type="http://schemas.openxmlformats.org/officeDocument/2006/relationships/hyperlink" Target="https://www.analyticsvidhya.com/blog/2022/10/a-gentle-introduction-to-roberta/"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openai.com/research/overview" TargetMode="External"/><Relationship Id="rId2" Type="http://schemas.openxmlformats.org/officeDocument/2006/relationships/hyperlink" Target="https://openai.com/research/instruction-following"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ritings.stephenwolfram.com/2023/01/wolframalpha-as-the-way-to-bring-computational-knowledge-superpowers-to-chatgpt/" TargetMode="External"/><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colab.research.google.com/drive/1uCWMw3F5z4DDF-pDQsaRVmg0a7aFsXbs?usp=sharin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www.kaggle.com/competitions/tweet-sentiment-extraction/overview"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scikit-learn.org/stable/modules/feature_extraction.html#text-feature-extraction" TargetMode="External"/><Relationship Id="rId2" Type="http://schemas.openxmlformats.org/officeDocument/2006/relationships/hyperlink" Target="https://towardsdatascience.com/what-is-cosine-similarity-how-to-compare-text-and-images-in-python-d2bb6e411ef0" TargetMode="Externa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scikit-learn.org/stable/modules/cross_validation.html"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BYQQlCVt4aE&amp;list=PLRKtJ4IpxJpDxl0NTvNYQWKCYzHNuy2xG&amp;index=46" TargetMode="External"/><Relationship Id="rId2" Type="http://schemas.openxmlformats.org/officeDocument/2006/relationships/hyperlink" Target="https://www.youtube.com/watch?v=n7qik4_xgcI&amp;list=PLRKtJ4IpxJpDxl0NTvNYQWKCYzHNuy2xG&amp;index=45" TargetMode="External"/><Relationship Id="rId1" Type="http://schemas.openxmlformats.org/officeDocument/2006/relationships/slideLayout" Target="../slideLayouts/slideLayout1.xml"/><Relationship Id="rId6" Type="http://schemas.openxmlformats.org/officeDocument/2006/relationships/hyperlink" Target="https://www.linkedin.com/in/kozyrkov/" TargetMode="External"/><Relationship Id="rId5" Type="http://schemas.openxmlformats.org/officeDocument/2006/relationships/hyperlink" Target="https://scikit-learn.org/stable/auto_examples/model_selection/plot_precision_recall.html" TargetMode="External"/><Relationship Id="rId4" Type="http://schemas.openxmlformats.org/officeDocument/2006/relationships/hyperlink" Target="https://www.youtube.com/playlist?list=PLRKtJ4IpxJpDxl0NTvNYQWKCYzHNuy2xG"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ço Reservado para Texto 1">
            <a:extLst>
              <a:ext uri="{FF2B5EF4-FFF2-40B4-BE49-F238E27FC236}">
                <a16:creationId xmlns:a16="http://schemas.microsoft.com/office/drawing/2014/main" id="{D1267B44-EE95-4C1E-A214-444624DB7927}"/>
              </a:ext>
            </a:extLst>
          </p:cNvPr>
          <p:cNvSpPr>
            <a:spLocks noGrp="1"/>
          </p:cNvSpPr>
          <p:nvPr>
            <p:ph type="body" sz="quarter" idx="10"/>
          </p:nvPr>
        </p:nvSpPr>
        <p:spPr bwMode="auto">
          <a:xfrm>
            <a:off x="4067175" y="2781300"/>
            <a:ext cx="4465265" cy="79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a:spcBef>
                <a:spcPts val="200"/>
              </a:spcBef>
            </a:pPr>
            <a:r>
              <a:rPr lang="pt-BR" sz="2800" b="0" i="1" dirty="0">
                <a:effectLst/>
                <a:latin typeface="Gotham HTF Light"/>
              </a:rPr>
              <a:t>Processamento de Linguagem Natural, </a:t>
            </a:r>
            <a:r>
              <a:rPr lang="pt-BR" sz="2800" b="0" i="1" dirty="0" err="1">
                <a:effectLst/>
                <a:latin typeface="Gotham HTF Light"/>
              </a:rPr>
              <a:t>chatbots</a:t>
            </a:r>
            <a:r>
              <a:rPr lang="pt-BR" sz="2800" b="0" i="1" dirty="0">
                <a:effectLst/>
                <a:latin typeface="Gotham HTF Light"/>
              </a:rPr>
              <a:t> &amp; virtual </a:t>
            </a:r>
            <a:r>
              <a:rPr lang="pt-BR" sz="2800" b="0" i="1" dirty="0" err="1">
                <a:effectLst/>
                <a:latin typeface="Gotham HTF Light"/>
              </a:rPr>
              <a:t>agents</a:t>
            </a:r>
            <a:r>
              <a:rPr lang="pt-BR" sz="2800" b="0" i="1" dirty="0">
                <a:effectLst/>
                <a:latin typeface="Gotham HTF Light"/>
              </a:rPr>
              <a:t> </a:t>
            </a:r>
          </a:p>
          <a:p>
            <a:endParaRPr lang="pt-BR" altLang="pt-BR" sz="2800" dirty="0"/>
          </a:p>
        </p:txBody>
      </p:sp>
      <p:sp>
        <p:nvSpPr>
          <p:cNvPr id="14339" name="Espaço Reservado para Texto 4">
            <a:extLst>
              <a:ext uri="{FF2B5EF4-FFF2-40B4-BE49-F238E27FC236}">
                <a16:creationId xmlns:a16="http://schemas.microsoft.com/office/drawing/2014/main" id="{9F62D58F-4C56-47EE-A965-7EAD57F53EA9}"/>
              </a:ext>
            </a:extLst>
          </p:cNvPr>
          <p:cNvSpPr txBox="1">
            <a:spLocks/>
          </p:cNvSpPr>
          <p:nvPr/>
        </p:nvSpPr>
        <p:spPr bwMode="auto">
          <a:xfrm>
            <a:off x="1619250" y="5805488"/>
            <a:ext cx="5329014"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4" algn="ctr" eaLnBrk="1" hangingPunct="1">
              <a:spcBef>
                <a:spcPct val="20000"/>
              </a:spcBef>
              <a:buFont typeface="Arial" panose="020B0604020202020204" pitchFamily="34" charset="0"/>
              <a:buNone/>
            </a:pPr>
            <a:r>
              <a:rPr lang="nb-NO" altLang="pt-BR" sz="1200" b="1" dirty="0">
                <a:solidFill>
                  <a:srgbClr val="D9D9D9"/>
                </a:solidFill>
              </a:rPr>
              <a:t>Prof . : Guilherme Cardim Mattos</a:t>
            </a:r>
          </a:p>
          <a:p>
            <a:pPr lvl="4" algn="ctr" eaLnBrk="1" hangingPunct="1">
              <a:spcBef>
                <a:spcPct val="20000"/>
              </a:spcBef>
              <a:buFont typeface="Arial" panose="020B0604020202020204" pitchFamily="34" charset="0"/>
              <a:buNone/>
            </a:pPr>
            <a:r>
              <a:rPr lang="nb-NO" altLang="pt-BR" sz="1200" dirty="0">
                <a:solidFill>
                  <a:srgbClr val="D9D9D9"/>
                </a:solidFill>
              </a:rPr>
              <a:t>Email:profguilherme.mattos@fiap.com.br</a:t>
            </a:r>
          </a:p>
          <a:p>
            <a:pPr lvl="4" algn="ctr" eaLnBrk="1" hangingPunct="1">
              <a:spcBef>
                <a:spcPct val="20000"/>
              </a:spcBef>
              <a:buFont typeface="Arial" panose="020B0604020202020204" pitchFamily="34" charset="0"/>
              <a:buNone/>
            </a:pPr>
            <a:endParaRPr lang="nb-NO" altLang="pt-BR" sz="1200" dirty="0">
              <a:solidFill>
                <a:srgbClr val="D9D9D9"/>
              </a:solidFill>
            </a:endParaRPr>
          </a:p>
          <a:p>
            <a:pPr lvl="4" algn="ctr" eaLnBrk="1" hangingPunct="1">
              <a:spcBef>
                <a:spcPct val="20000"/>
              </a:spcBef>
              <a:buFont typeface="Arial" panose="020B0604020202020204" pitchFamily="34" charset="0"/>
              <a:buNone/>
            </a:pPr>
            <a:r>
              <a:rPr lang="nb-NO" altLang="pt-BR" sz="1200" dirty="0">
                <a:solidFill>
                  <a:srgbClr val="D9D9D9"/>
                </a:solidFill>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a:t>O que são redes complexas?</a:t>
            </a:r>
            <a:endParaRPr lang="pt-BR" altLang="zh-CN" b="1" dirty="0"/>
          </a:p>
        </p:txBody>
      </p:sp>
      <p:sp>
        <p:nvSpPr>
          <p:cNvPr id="11" name="CaixaDeTexto 10">
            <a:extLst>
              <a:ext uri="{FF2B5EF4-FFF2-40B4-BE49-F238E27FC236}">
                <a16:creationId xmlns:a16="http://schemas.microsoft.com/office/drawing/2014/main" id="{15C58C6C-F85C-4823-B311-F0DDB9FCA770}"/>
              </a:ext>
            </a:extLst>
          </p:cNvPr>
          <p:cNvSpPr txBox="1"/>
          <p:nvPr/>
        </p:nvSpPr>
        <p:spPr>
          <a:xfrm>
            <a:off x="5103937" y="2095939"/>
            <a:ext cx="4248472" cy="2585323"/>
          </a:xfrm>
          <a:prstGeom prst="rect">
            <a:avLst/>
          </a:prstGeom>
          <a:noFill/>
        </p:spPr>
        <p:txBody>
          <a:bodyPr wrap="square">
            <a:spAutoFit/>
          </a:bodyPr>
          <a:lstStyle/>
          <a:p>
            <a:r>
              <a:rPr lang="pt-BR" dirty="0"/>
              <a:t>Origem dos domínios web e tráfego</a:t>
            </a:r>
          </a:p>
          <a:p>
            <a:endParaRPr lang="pt-BR" dirty="0"/>
          </a:p>
          <a:p>
            <a:r>
              <a:rPr lang="en-US" b="0" i="0" dirty="0">
                <a:solidFill>
                  <a:srgbClr val="E21C21"/>
                </a:solidFill>
                <a:effectLst/>
                <a:latin typeface="pt-sans-pro"/>
              </a:rPr>
              <a:t>Asia Pacific </a:t>
            </a:r>
            <a:br>
              <a:rPr lang="en-US" dirty="0"/>
            </a:br>
            <a:r>
              <a:rPr lang="en-US" b="0" i="0" dirty="0">
                <a:solidFill>
                  <a:srgbClr val="5E8A30"/>
                </a:solidFill>
                <a:effectLst/>
                <a:latin typeface="pt-sans-pro"/>
              </a:rPr>
              <a:t>Europe/Middle East/Central Asia/Africa</a:t>
            </a:r>
            <a:br>
              <a:rPr lang="en-US" dirty="0"/>
            </a:br>
            <a:r>
              <a:rPr lang="en-US" b="0" i="0" dirty="0">
                <a:solidFill>
                  <a:srgbClr val="008AFC"/>
                </a:solidFill>
                <a:effectLst/>
                <a:latin typeface="pt-sans-pro"/>
              </a:rPr>
              <a:t>North America </a:t>
            </a:r>
            <a:br>
              <a:rPr lang="en-US" dirty="0"/>
            </a:br>
            <a:r>
              <a:rPr lang="en-US" b="0" i="0" dirty="0">
                <a:solidFill>
                  <a:srgbClr val="E8C529"/>
                </a:solidFill>
                <a:effectLst/>
                <a:latin typeface="pt-sans-pro"/>
              </a:rPr>
              <a:t>Latin American and Caribbean</a:t>
            </a:r>
            <a:br>
              <a:rPr lang="en-US" dirty="0"/>
            </a:br>
            <a:r>
              <a:rPr lang="en-US" b="0" i="0" dirty="0">
                <a:solidFill>
                  <a:srgbClr val="A3D1DB"/>
                </a:solidFill>
                <a:effectLst/>
                <a:latin typeface="pt-sans-pro"/>
              </a:rPr>
              <a:t>RFC1918 IP Addresses</a:t>
            </a:r>
            <a:br>
              <a:rPr lang="en-US" dirty="0"/>
            </a:br>
            <a:r>
              <a:rPr lang="en-US" b="0" i="0" dirty="0">
                <a:solidFill>
                  <a:srgbClr val="FFFFFF"/>
                </a:solidFill>
                <a:effectLst/>
                <a:latin typeface="pt-sans-pro"/>
              </a:rPr>
              <a:t>Unknown </a:t>
            </a:r>
            <a:endParaRPr lang="pt-BR" dirty="0"/>
          </a:p>
          <a:p>
            <a:endParaRPr lang="pt-BR" dirty="0"/>
          </a:p>
        </p:txBody>
      </p:sp>
      <p:pic>
        <p:nvPicPr>
          <p:cNvPr id="1026" name="Picture 2">
            <a:extLst>
              <a:ext uri="{FF2B5EF4-FFF2-40B4-BE49-F238E27FC236}">
                <a16:creationId xmlns:a16="http://schemas.microsoft.com/office/drawing/2014/main" id="{07599578-9278-4FD2-8D8B-21ACB18C6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04109"/>
            <a:ext cx="4985792" cy="4985792"/>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15">
            <a:extLst>
              <a:ext uri="{FF2B5EF4-FFF2-40B4-BE49-F238E27FC236}">
                <a16:creationId xmlns:a16="http://schemas.microsoft.com/office/drawing/2014/main" id="{AE29DAD1-CE87-4346-AE85-B41E6F279BDE}"/>
              </a:ext>
            </a:extLst>
          </p:cNvPr>
          <p:cNvSpPr txBox="1"/>
          <p:nvPr/>
        </p:nvSpPr>
        <p:spPr>
          <a:xfrm>
            <a:off x="-5725144" y="2276872"/>
            <a:ext cx="5472608" cy="3139321"/>
          </a:xfrm>
          <a:prstGeom prst="rect">
            <a:avLst/>
          </a:prstGeom>
          <a:noFill/>
        </p:spPr>
        <p:txBody>
          <a:bodyPr wrap="square">
            <a:spAutoFit/>
          </a:bodyPr>
          <a:lstStyle/>
          <a:p>
            <a:pPr algn="l"/>
            <a:r>
              <a:rPr lang="en-US" b="0" i="0" dirty="0">
                <a:solidFill>
                  <a:srgbClr val="FFFFFF"/>
                </a:solidFill>
                <a:effectLst/>
                <a:latin typeface="pt-sans-pro"/>
              </a:rPr>
              <a:t>This is our first full Internet map with color and other graphing logic. RFC1918 addresses have been hashed into a unique checksum so they do not incorrectly overlap with other routers or hosts. The checksums resolve to the same host each time to be sure that all routes connect correctly. Another bit of code also removed the routing loops that made a rather large mess out of previous maps. The colors were based on Class A allocation of IP space to different registrars in the world.</a:t>
            </a:r>
          </a:p>
          <a:p>
            <a:pPr algn="l"/>
            <a:r>
              <a:rPr lang="en-US" b="1" i="0" dirty="0">
                <a:solidFill>
                  <a:srgbClr val="FFFFFF"/>
                </a:solidFill>
                <a:effectLst/>
                <a:latin typeface="pt-sans-pro"/>
              </a:rPr>
              <a:t>Date</a:t>
            </a:r>
            <a:r>
              <a:rPr lang="en-US" b="0" i="0" dirty="0">
                <a:solidFill>
                  <a:srgbClr val="FFFFFF"/>
                </a:solidFill>
                <a:effectLst/>
                <a:latin typeface="pt-sans-pro"/>
              </a:rPr>
              <a:t>: Nov 22 2003</a:t>
            </a:r>
          </a:p>
        </p:txBody>
      </p:sp>
      <p:sp>
        <p:nvSpPr>
          <p:cNvPr id="18" name="CaixaDeTexto 17">
            <a:extLst>
              <a:ext uri="{FF2B5EF4-FFF2-40B4-BE49-F238E27FC236}">
                <a16:creationId xmlns:a16="http://schemas.microsoft.com/office/drawing/2014/main" id="{94F4C8C7-D03A-4730-BF5D-44226B9308B9}"/>
              </a:ext>
            </a:extLst>
          </p:cNvPr>
          <p:cNvSpPr txBox="1"/>
          <p:nvPr/>
        </p:nvSpPr>
        <p:spPr>
          <a:xfrm>
            <a:off x="43543" y="6432034"/>
            <a:ext cx="8556170" cy="369332"/>
          </a:xfrm>
          <a:prstGeom prst="rect">
            <a:avLst/>
          </a:prstGeom>
          <a:noFill/>
        </p:spPr>
        <p:txBody>
          <a:bodyPr wrap="square">
            <a:spAutoFit/>
          </a:bodyPr>
          <a:lstStyle/>
          <a:p>
            <a:r>
              <a:rPr lang="pt-BR" dirty="0">
                <a:hlinkClick r:id="rId3"/>
              </a:rPr>
              <a:t>THE INTERNET — Opte</a:t>
            </a:r>
            <a:endParaRPr lang="pt-BR" dirty="0"/>
          </a:p>
        </p:txBody>
      </p:sp>
    </p:spTree>
    <p:extLst>
      <p:ext uri="{BB962C8B-B14F-4D97-AF65-F5344CB8AC3E}">
        <p14:creationId xmlns:p14="http://schemas.microsoft.com/office/powerpoint/2010/main" val="13880381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pic>
        <p:nvPicPr>
          <p:cNvPr id="2052" name="Picture 4" descr="Veja o mapa de estações do Metrô e CPTM - Metrô CPTM">
            <a:extLst>
              <a:ext uri="{FF2B5EF4-FFF2-40B4-BE49-F238E27FC236}">
                <a16:creationId xmlns:a16="http://schemas.microsoft.com/office/drawing/2014/main" id="{96285BB2-10DB-45DB-A694-BA53BC672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052736"/>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8200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pic>
        <p:nvPicPr>
          <p:cNvPr id="5122" name="Picture 2" descr="Mapa mais atual da rede futura do Metrô consolida projetos e possíveis  supressões - Via Trolebus">
            <a:extLst>
              <a:ext uri="{FF2B5EF4-FFF2-40B4-BE49-F238E27FC236}">
                <a16:creationId xmlns:a16="http://schemas.microsoft.com/office/drawing/2014/main" id="{E617CAFC-C4A8-464A-9B2F-99F31014B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131" y="908720"/>
            <a:ext cx="5735737" cy="528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5905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6" name="CaixaDeTexto 5">
            <a:extLst>
              <a:ext uri="{FF2B5EF4-FFF2-40B4-BE49-F238E27FC236}">
                <a16:creationId xmlns:a16="http://schemas.microsoft.com/office/drawing/2014/main" id="{643E64C6-03B5-4536-85BB-AECC8E65B9A3}"/>
              </a:ext>
            </a:extLst>
          </p:cNvPr>
          <p:cNvSpPr txBox="1"/>
          <p:nvPr/>
        </p:nvSpPr>
        <p:spPr>
          <a:xfrm>
            <a:off x="-794" y="6612086"/>
            <a:ext cx="9140552" cy="461665"/>
          </a:xfrm>
          <a:prstGeom prst="rect">
            <a:avLst/>
          </a:prstGeom>
          <a:noFill/>
        </p:spPr>
        <p:txBody>
          <a:bodyPr wrap="square">
            <a:spAutoFit/>
          </a:bodyPr>
          <a:lstStyle/>
          <a:p>
            <a:r>
              <a:rPr lang="pt-BR" sz="1200" dirty="0"/>
              <a:t>Fonte: </a:t>
            </a:r>
            <a:r>
              <a:rPr lang="pt-BR" sz="1200" dirty="0">
                <a:hlinkClick r:id="rId2"/>
              </a:rPr>
              <a:t>https://medium.com/graph-commons/finding-organic-clusters-in-your-complex-data-networks-5c27e1d4645d</a:t>
            </a:r>
            <a:endParaRPr lang="pt-BR" sz="1200" dirty="0"/>
          </a:p>
          <a:p>
            <a:endParaRPr lang="pt-BR" sz="1200" dirty="0"/>
          </a:p>
        </p:txBody>
      </p:sp>
      <p:pic>
        <p:nvPicPr>
          <p:cNvPr id="4" name="Imagem 3" descr="Diagrama&#10;&#10;Descrição gerada automaticamente">
            <a:extLst>
              <a:ext uri="{FF2B5EF4-FFF2-40B4-BE49-F238E27FC236}">
                <a16:creationId xmlns:a16="http://schemas.microsoft.com/office/drawing/2014/main" id="{D9CFF19D-AC6C-437B-8135-7C4969E1C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916832"/>
            <a:ext cx="6226574" cy="3528392"/>
          </a:xfrm>
          <a:prstGeom prst="rect">
            <a:avLst/>
          </a:prstGeom>
        </p:spPr>
      </p:pic>
    </p:spTree>
    <p:extLst>
      <p:ext uri="{BB962C8B-B14F-4D97-AF65-F5344CB8AC3E}">
        <p14:creationId xmlns:p14="http://schemas.microsoft.com/office/powerpoint/2010/main" val="125443999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Por que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1187624" y="1556792"/>
            <a:ext cx="6128419" cy="4247317"/>
          </a:xfrm>
          <a:prstGeom prst="rect">
            <a:avLst/>
          </a:prstGeom>
          <a:noFill/>
        </p:spPr>
        <p:txBody>
          <a:bodyPr wrap="square">
            <a:spAutoFit/>
          </a:bodyPr>
          <a:lstStyle/>
          <a:p>
            <a:r>
              <a:rPr lang="pt-BR" dirty="0"/>
              <a:t>● Representação dos dados e conhecimento Redes permitem, além da representação dos objetos, representar relações entre eles </a:t>
            </a:r>
          </a:p>
          <a:p>
            <a:endParaRPr lang="pt-BR" dirty="0"/>
          </a:p>
          <a:p>
            <a:r>
              <a:rPr lang="pt-BR" dirty="0"/>
              <a:t>● Redes representam naturalmente sistemas com partes interagindo entre si </a:t>
            </a:r>
          </a:p>
          <a:p>
            <a:endParaRPr lang="pt-BR" dirty="0"/>
          </a:p>
          <a:p>
            <a:r>
              <a:rPr lang="pt-BR" dirty="0"/>
              <a:t>● Redes capturam características topológicas dos dados (grupos, densidade, </a:t>
            </a:r>
            <a:r>
              <a:rPr lang="pt-BR" dirty="0" err="1"/>
              <a:t>manifold</a:t>
            </a:r>
            <a:r>
              <a:rPr lang="pt-BR" dirty="0"/>
              <a:t>) </a:t>
            </a:r>
          </a:p>
          <a:p>
            <a:endParaRPr lang="pt-BR" dirty="0"/>
          </a:p>
          <a:p>
            <a:r>
              <a:rPr lang="pt-BR" dirty="0"/>
              <a:t>● Mecanismos de inferência </a:t>
            </a:r>
          </a:p>
          <a:p>
            <a:endParaRPr lang="pt-BR" dirty="0"/>
          </a:p>
          <a:p>
            <a:r>
              <a:rPr lang="pt-BR" dirty="0"/>
              <a:t>● Similaridade (</a:t>
            </a:r>
            <a:r>
              <a:rPr lang="pt-BR" dirty="0" err="1"/>
              <a:t>guilt</a:t>
            </a:r>
            <a:r>
              <a:rPr lang="pt-BR" dirty="0"/>
              <a:t> </a:t>
            </a:r>
            <a:r>
              <a:rPr lang="pt-BR" dirty="0" err="1"/>
              <a:t>by</a:t>
            </a:r>
            <a:r>
              <a:rPr lang="pt-BR" dirty="0"/>
              <a:t> </a:t>
            </a:r>
            <a:r>
              <a:rPr lang="pt-BR" dirty="0" err="1"/>
              <a:t>association</a:t>
            </a:r>
            <a:r>
              <a:rPr lang="pt-BR" dirty="0"/>
              <a:t>) </a:t>
            </a:r>
          </a:p>
          <a:p>
            <a:endParaRPr lang="pt-BR" dirty="0"/>
          </a:p>
          <a:p>
            <a:r>
              <a:rPr lang="pt-BR" dirty="0"/>
              <a:t>● Propagação (métodos </a:t>
            </a:r>
            <a:r>
              <a:rPr lang="pt-BR" dirty="0" err="1"/>
              <a:t>transdutivos</a:t>
            </a:r>
            <a:r>
              <a:rPr lang="pt-BR" dirty="0"/>
              <a:t> principalmente)</a:t>
            </a:r>
          </a:p>
        </p:txBody>
      </p:sp>
    </p:spTree>
    <p:extLst>
      <p:ext uri="{BB962C8B-B14F-4D97-AF65-F5344CB8AC3E}">
        <p14:creationId xmlns:p14="http://schemas.microsoft.com/office/powerpoint/2010/main" val="309979576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68364" y="4936246"/>
            <a:ext cx="4673154" cy="923330"/>
          </a:xfrm>
          <a:prstGeom prst="rect">
            <a:avLst/>
          </a:prstGeom>
          <a:noFill/>
        </p:spPr>
        <p:txBody>
          <a:bodyPr wrap="square">
            <a:spAutoFit/>
          </a:bodyPr>
          <a:lstStyle/>
          <a:p>
            <a:r>
              <a:rPr lang="pt-BR" dirty="0"/>
              <a:t>● </a:t>
            </a:r>
            <a:r>
              <a:rPr lang="pt-BR" b="1" dirty="0" err="1"/>
              <a:t>Betweeness</a:t>
            </a:r>
            <a:r>
              <a:rPr lang="pt-BR" dirty="0"/>
              <a:t>: medição de quão próximo (central) é um vértice em relação a todos os vértices da rede</a:t>
            </a:r>
          </a:p>
        </p:txBody>
      </p:sp>
      <p:pic>
        <p:nvPicPr>
          <p:cNvPr id="5" name="Imagem 4">
            <a:extLst>
              <a:ext uri="{FF2B5EF4-FFF2-40B4-BE49-F238E27FC236}">
                <a16:creationId xmlns:a16="http://schemas.microsoft.com/office/drawing/2014/main" id="{86EE1953-F3CD-43BE-80DA-2E3E0AF91456}"/>
              </a:ext>
            </a:extLst>
          </p:cNvPr>
          <p:cNvPicPr>
            <a:picLocks noChangeAspect="1"/>
          </p:cNvPicPr>
          <p:nvPr/>
        </p:nvPicPr>
        <p:blipFill>
          <a:blip r:embed="rId2"/>
          <a:stretch>
            <a:fillRect/>
          </a:stretch>
        </p:blipFill>
        <p:spPr>
          <a:xfrm>
            <a:off x="5436096" y="765175"/>
            <a:ext cx="2917801" cy="3006377"/>
          </a:xfrm>
          <a:prstGeom prst="rect">
            <a:avLst/>
          </a:prstGeom>
        </p:spPr>
      </p:pic>
      <p:sp>
        <p:nvSpPr>
          <p:cNvPr id="9" name="CaixaDeTexto 8">
            <a:extLst>
              <a:ext uri="{FF2B5EF4-FFF2-40B4-BE49-F238E27FC236}">
                <a16:creationId xmlns:a16="http://schemas.microsoft.com/office/drawing/2014/main" id="{6B241E7C-60C9-41CA-BFBB-9A61E5A1E57F}"/>
              </a:ext>
            </a:extLst>
          </p:cNvPr>
          <p:cNvSpPr txBox="1"/>
          <p:nvPr/>
        </p:nvSpPr>
        <p:spPr>
          <a:xfrm>
            <a:off x="52911" y="1921754"/>
            <a:ext cx="4673154" cy="369332"/>
          </a:xfrm>
          <a:prstGeom prst="rect">
            <a:avLst/>
          </a:prstGeom>
          <a:noFill/>
        </p:spPr>
        <p:txBody>
          <a:bodyPr wrap="square">
            <a:spAutoFit/>
          </a:bodyPr>
          <a:lstStyle/>
          <a:p>
            <a:r>
              <a:rPr lang="pt-BR" dirty="0"/>
              <a:t>● </a:t>
            </a:r>
            <a:r>
              <a:rPr lang="pt-BR" b="1" dirty="0"/>
              <a:t>Grau</a:t>
            </a:r>
            <a:r>
              <a:rPr lang="pt-BR" dirty="0"/>
              <a:t>: medida de conexões de um vértice</a:t>
            </a:r>
          </a:p>
        </p:txBody>
      </p:sp>
      <p:grpSp>
        <p:nvGrpSpPr>
          <p:cNvPr id="8" name="Agrupar 7">
            <a:extLst>
              <a:ext uri="{FF2B5EF4-FFF2-40B4-BE49-F238E27FC236}">
                <a16:creationId xmlns:a16="http://schemas.microsoft.com/office/drawing/2014/main" id="{11EADDBF-1B93-47C5-A1DD-F9D154512139}"/>
              </a:ext>
            </a:extLst>
          </p:cNvPr>
          <p:cNvGrpSpPr/>
          <p:nvPr/>
        </p:nvGrpSpPr>
        <p:grpSpPr>
          <a:xfrm>
            <a:off x="4739211" y="4221088"/>
            <a:ext cx="4152502" cy="1799417"/>
            <a:chOff x="4739211" y="4221088"/>
            <a:chExt cx="4152502" cy="1799417"/>
          </a:xfrm>
        </p:grpSpPr>
        <p:pic>
          <p:nvPicPr>
            <p:cNvPr id="4098" name="Picture 2">
              <a:extLst>
                <a:ext uri="{FF2B5EF4-FFF2-40B4-BE49-F238E27FC236}">
                  <a16:creationId xmlns:a16="http://schemas.microsoft.com/office/drawing/2014/main" id="{01985AA8-22F4-4E86-92CD-DE3C1A2E8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211" y="4221088"/>
              <a:ext cx="4152502" cy="179941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70A7EA59-6881-4DA3-8360-63898E95928F}"/>
                </a:ext>
              </a:extLst>
            </p:cNvPr>
            <p:cNvSpPr/>
            <p:nvPr/>
          </p:nvSpPr>
          <p:spPr>
            <a:xfrm>
              <a:off x="6444208" y="5733257"/>
              <a:ext cx="100811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409102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323528" y="1988840"/>
            <a:ext cx="4673154" cy="923330"/>
          </a:xfrm>
          <a:prstGeom prst="rect">
            <a:avLst/>
          </a:prstGeom>
          <a:noFill/>
        </p:spPr>
        <p:txBody>
          <a:bodyPr wrap="square">
            <a:spAutoFit/>
          </a:bodyPr>
          <a:lstStyle/>
          <a:p>
            <a:r>
              <a:rPr lang="pt-BR" dirty="0"/>
              <a:t>● </a:t>
            </a:r>
            <a:r>
              <a:rPr lang="pt-BR" b="1" dirty="0"/>
              <a:t>Comunidades</a:t>
            </a:r>
            <a:r>
              <a:rPr lang="pt-BR" dirty="0"/>
              <a:t>: </a:t>
            </a:r>
            <a:r>
              <a:rPr lang="pt-BR" dirty="0" err="1"/>
              <a:t>subgrafos</a:t>
            </a:r>
            <a:r>
              <a:rPr lang="pt-BR" dirty="0"/>
              <a:t> cujos vértices são densamente conectados entre si e esparsamente conectados ao resto da rede</a:t>
            </a:r>
          </a:p>
        </p:txBody>
      </p:sp>
      <p:pic>
        <p:nvPicPr>
          <p:cNvPr id="3" name="Imagem 2">
            <a:extLst>
              <a:ext uri="{FF2B5EF4-FFF2-40B4-BE49-F238E27FC236}">
                <a16:creationId xmlns:a16="http://schemas.microsoft.com/office/drawing/2014/main" id="{72BE571B-5457-45FB-9A2C-A30FF53B1105}"/>
              </a:ext>
            </a:extLst>
          </p:cNvPr>
          <p:cNvPicPr>
            <a:picLocks noChangeAspect="1"/>
          </p:cNvPicPr>
          <p:nvPr/>
        </p:nvPicPr>
        <p:blipFill>
          <a:blip r:embed="rId2"/>
          <a:stretch>
            <a:fillRect/>
          </a:stretch>
        </p:blipFill>
        <p:spPr>
          <a:xfrm>
            <a:off x="5763268" y="1219062"/>
            <a:ext cx="3173191" cy="2870448"/>
          </a:xfrm>
          <a:prstGeom prst="rect">
            <a:avLst/>
          </a:prstGeom>
        </p:spPr>
      </p:pic>
      <p:grpSp>
        <p:nvGrpSpPr>
          <p:cNvPr id="11" name="Agrupar 10">
            <a:extLst>
              <a:ext uri="{FF2B5EF4-FFF2-40B4-BE49-F238E27FC236}">
                <a16:creationId xmlns:a16="http://schemas.microsoft.com/office/drawing/2014/main" id="{379F71F5-7433-42C2-A860-3B5E507E4E62}"/>
              </a:ext>
            </a:extLst>
          </p:cNvPr>
          <p:cNvGrpSpPr/>
          <p:nvPr/>
        </p:nvGrpSpPr>
        <p:grpSpPr>
          <a:xfrm>
            <a:off x="4962794" y="3911288"/>
            <a:ext cx="4040505" cy="2457450"/>
            <a:chOff x="497533" y="3784451"/>
            <a:chExt cx="4040505" cy="2457450"/>
          </a:xfrm>
        </p:grpSpPr>
        <p:pic>
          <p:nvPicPr>
            <p:cNvPr id="9" name="Imagem 8">
              <a:extLst>
                <a:ext uri="{FF2B5EF4-FFF2-40B4-BE49-F238E27FC236}">
                  <a16:creationId xmlns:a16="http://schemas.microsoft.com/office/drawing/2014/main" id="{A93AA440-28C0-4330-A732-48039AC910F7}"/>
                </a:ext>
              </a:extLst>
            </p:cNvPr>
            <p:cNvPicPr>
              <a:picLocks noChangeAspect="1"/>
            </p:cNvPicPr>
            <p:nvPr/>
          </p:nvPicPr>
          <p:blipFill>
            <a:blip r:embed="rId3"/>
            <a:stretch>
              <a:fillRect/>
            </a:stretch>
          </p:blipFill>
          <p:spPr>
            <a:xfrm>
              <a:off x="497533" y="3784451"/>
              <a:ext cx="3971925" cy="2457450"/>
            </a:xfrm>
            <a:prstGeom prst="rect">
              <a:avLst/>
            </a:prstGeom>
          </p:spPr>
        </p:pic>
        <p:sp>
          <p:nvSpPr>
            <p:cNvPr id="13" name="Retângulo 12">
              <a:extLst>
                <a:ext uri="{FF2B5EF4-FFF2-40B4-BE49-F238E27FC236}">
                  <a16:creationId xmlns:a16="http://schemas.microsoft.com/office/drawing/2014/main" id="{68D3D545-F226-401A-A48F-E12049B0D3CD}"/>
                </a:ext>
              </a:extLst>
            </p:cNvPr>
            <p:cNvSpPr/>
            <p:nvPr/>
          </p:nvSpPr>
          <p:spPr>
            <a:xfrm>
              <a:off x="3965402" y="5445224"/>
              <a:ext cx="57263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CaixaDeTexto 14">
            <a:extLst>
              <a:ext uri="{FF2B5EF4-FFF2-40B4-BE49-F238E27FC236}">
                <a16:creationId xmlns:a16="http://schemas.microsoft.com/office/drawing/2014/main" id="{EB26D3C1-0719-41D0-9238-2D8B69CE5796}"/>
              </a:ext>
            </a:extLst>
          </p:cNvPr>
          <p:cNvSpPr txBox="1"/>
          <p:nvPr/>
        </p:nvSpPr>
        <p:spPr>
          <a:xfrm>
            <a:off x="326996" y="4581128"/>
            <a:ext cx="4673154" cy="646331"/>
          </a:xfrm>
          <a:prstGeom prst="rect">
            <a:avLst/>
          </a:prstGeom>
          <a:noFill/>
        </p:spPr>
        <p:txBody>
          <a:bodyPr wrap="square">
            <a:spAutoFit/>
          </a:bodyPr>
          <a:lstStyle/>
          <a:p>
            <a:r>
              <a:rPr lang="pt-BR" dirty="0"/>
              <a:t>● </a:t>
            </a:r>
            <a:r>
              <a:rPr lang="pt-BR" b="1" dirty="0"/>
              <a:t>Modularidade</a:t>
            </a:r>
            <a:r>
              <a:rPr lang="pt-BR" dirty="0"/>
              <a:t>: o grau de reorganização de componentes em um sistema.</a:t>
            </a:r>
          </a:p>
        </p:txBody>
      </p:sp>
    </p:spTree>
    <p:extLst>
      <p:ext uri="{BB962C8B-B14F-4D97-AF65-F5344CB8AC3E}">
        <p14:creationId xmlns:p14="http://schemas.microsoft.com/office/powerpoint/2010/main" val="1897050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pic>
        <p:nvPicPr>
          <p:cNvPr id="4" name="Imagem 3">
            <a:extLst>
              <a:ext uri="{FF2B5EF4-FFF2-40B4-BE49-F238E27FC236}">
                <a16:creationId xmlns:a16="http://schemas.microsoft.com/office/drawing/2014/main" id="{DD6CF93B-7792-481F-AE1B-8909A828DB0C}"/>
              </a:ext>
            </a:extLst>
          </p:cNvPr>
          <p:cNvPicPr>
            <a:picLocks noChangeAspect="1"/>
          </p:cNvPicPr>
          <p:nvPr/>
        </p:nvPicPr>
        <p:blipFill>
          <a:blip r:embed="rId2"/>
          <a:stretch>
            <a:fillRect/>
          </a:stretch>
        </p:blipFill>
        <p:spPr>
          <a:xfrm>
            <a:off x="4237520" y="3121149"/>
            <a:ext cx="4863618" cy="3057922"/>
          </a:xfrm>
          <a:prstGeom prst="rect">
            <a:avLst/>
          </a:prstGeom>
        </p:spPr>
      </p:pic>
      <p:sp>
        <p:nvSpPr>
          <p:cNvPr id="8" name="CaixaDeTexto 7">
            <a:extLst>
              <a:ext uri="{FF2B5EF4-FFF2-40B4-BE49-F238E27FC236}">
                <a16:creationId xmlns:a16="http://schemas.microsoft.com/office/drawing/2014/main" id="{FA96182C-210D-49DB-8C96-3BE259C5C6FE}"/>
              </a:ext>
            </a:extLst>
          </p:cNvPr>
          <p:cNvSpPr txBox="1"/>
          <p:nvPr/>
        </p:nvSpPr>
        <p:spPr>
          <a:xfrm>
            <a:off x="251520" y="1412776"/>
            <a:ext cx="4673154" cy="646331"/>
          </a:xfrm>
          <a:prstGeom prst="rect">
            <a:avLst/>
          </a:prstGeom>
          <a:noFill/>
        </p:spPr>
        <p:txBody>
          <a:bodyPr wrap="square">
            <a:spAutoFit/>
          </a:bodyPr>
          <a:lstStyle/>
          <a:p>
            <a:r>
              <a:rPr lang="pt-BR" dirty="0"/>
              <a:t>● </a:t>
            </a:r>
            <a:r>
              <a:rPr lang="en-US" b="1" dirty="0"/>
              <a:t>Louvain – </a:t>
            </a:r>
            <a:r>
              <a:rPr lang="en-US" b="1" dirty="0" err="1"/>
              <a:t>detecção</a:t>
            </a:r>
            <a:r>
              <a:rPr lang="en-US" b="1" dirty="0"/>
              <a:t> de </a:t>
            </a:r>
            <a:r>
              <a:rPr lang="en-US" b="1" dirty="0" err="1"/>
              <a:t>comunidades</a:t>
            </a:r>
            <a:endParaRPr lang="en-US" b="1" dirty="0"/>
          </a:p>
          <a:p>
            <a:endParaRPr lang="pt-BR" dirty="0"/>
          </a:p>
        </p:txBody>
      </p:sp>
      <p:sp>
        <p:nvSpPr>
          <p:cNvPr id="9" name="CaixaDeTexto 8">
            <a:extLst>
              <a:ext uri="{FF2B5EF4-FFF2-40B4-BE49-F238E27FC236}">
                <a16:creationId xmlns:a16="http://schemas.microsoft.com/office/drawing/2014/main" id="{F69F69D3-1F9F-49BE-BC33-BA53254B78F7}"/>
              </a:ext>
            </a:extLst>
          </p:cNvPr>
          <p:cNvSpPr txBox="1"/>
          <p:nvPr/>
        </p:nvSpPr>
        <p:spPr>
          <a:xfrm>
            <a:off x="352674" y="1851464"/>
            <a:ext cx="4572000" cy="1477328"/>
          </a:xfrm>
          <a:prstGeom prst="rect">
            <a:avLst/>
          </a:prstGeom>
          <a:noFill/>
        </p:spPr>
        <p:txBody>
          <a:bodyPr wrap="square">
            <a:spAutoFit/>
          </a:bodyPr>
          <a:lstStyle/>
          <a:p>
            <a:r>
              <a:rPr lang="pt-BR" dirty="0"/>
              <a:t>Ordena os nós da rede em otimizando a Modularidade. Então, um a um, ele removerá e inserirá cada nó em uma comunidade diferente 𝐶 até que não haja aumento significativo na modularidade</a:t>
            </a:r>
          </a:p>
        </p:txBody>
      </p:sp>
    </p:spTree>
    <p:extLst>
      <p:ext uri="{BB962C8B-B14F-4D97-AF65-F5344CB8AC3E}">
        <p14:creationId xmlns:p14="http://schemas.microsoft.com/office/powerpoint/2010/main" val="400076070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8" name="CaixaDeTexto 7">
            <a:extLst>
              <a:ext uri="{FF2B5EF4-FFF2-40B4-BE49-F238E27FC236}">
                <a16:creationId xmlns:a16="http://schemas.microsoft.com/office/drawing/2014/main" id="{FA96182C-210D-49DB-8C96-3BE259C5C6FE}"/>
              </a:ext>
            </a:extLst>
          </p:cNvPr>
          <p:cNvSpPr txBox="1"/>
          <p:nvPr/>
        </p:nvSpPr>
        <p:spPr>
          <a:xfrm>
            <a:off x="251520" y="1412776"/>
            <a:ext cx="4673154" cy="646331"/>
          </a:xfrm>
          <a:prstGeom prst="rect">
            <a:avLst/>
          </a:prstGeom>
          <a:noFill/>
        </p:spPr>
        <p:txBody>
          <a:bodyPr wrap="square">
            <a:spAutoFit/>
          </a:bodyPr>
          <a:lstStyle/>
          <a:p>
            <a:r>
              <a:rPr lang="pt-BR" dirty="0"/>
              <a:t>● </a:t>
            </a:r>
            <a:r>
              <a:rPr lang="pt-BR" b="1" dirty="0"/>
              <a:t>K-</a:t>
            </a:r>
            <a:r>
              <a:rPr lang="pt-BR" b="1" dirty="0" err="1"/>
              <a:t>Nearest</a:t>
            </a:r>
            <a:r>
              <a:rPr lang="pt-BR" b="1" dirty="0"/>
              <a:t> </a:t>
            </a:r>
            <a:r>
              <a:rPr lang="pt-BR" b="1" dirty="0" err="1"/>
              <a:t>Neighbors</a:t>
            </a:r>
            <a:r>
              <a:rPr lang="pt-BR" b="1" dirty="0"/>
              <a:t> </a:t>
            </a:r>
            <a:r>
              <a:rPr lang="pt-BR" b="1" dirty="0" err="1"/>
              <a:t>Algorithm</a:t>
            </a:r>
            <a:endParaRPr lang="pt-BR" b="1" dirty="0"/>
          </a:p>
          <a:p>
            <a:endParaRPr lang="pt-BR" dirty="0"/>
          </a:p>
        </p:txBody>
      </p:sp>
      <p:pic>
        <p:nvPicPr>
          <p:cNvPr id="3" name="Imagem 2">
            <a:extLst>
              <a:ext uri="{FF2B5EF4-FFF2-40B4-BE49-F238E27FC236}">
                <a16:creationId xmlns:a16="http://schemas.microsoft.com/office/drawing/2014/main" id="{919D5FB2-8506-43AF-ADDC-B26345F002B7}"/>
              </a:ext>
            </a:extLst>
          </p:cNvPr>
          <p:cNvPicPr>
            <a:picLocks noChangeAspect="1"/>
          </p:cNvPicPr>
          <p:nvPr/>
        </p:nvPicPr>
        <p:blipFill>
          <a:blip r:embed="rId2"/>
          <a:stretch>
            <a:fillRect/>
          </a:stretch>
        </p:blipFill>
        <p:spPr>
          <a:xfrm>
            <a:off x="0" y="3274894"/>
            <a:ext cx="9144000" cy="3048000"/>
          </a:xfrm>
          <a:prstGeom prst="rect">
            <a:avLst/>
          </a:prstGeom>
        </p:spPr>
      </p:pic>
      <p:sp>
        <p:nvSpPr>
          <p:cNvPr id="9" name="CaixaDeTexto 8">
            <a:extLst>
              <a:ext uri="{FF2B5EF4-FFF2-40B4-BE49-F238E27FC236}">
                <a16:creationId xmlns:a16="http://schemas.microsoft.com/office/drawing/2014/main" id="{596F4B25-AB8F-4E17-930F-9C352870B9B9}"/>
              </a:ext>
            </a:extLst>
          </p:cNvPr>
          <p:cNvSpPr txBox="1"/>
          <p:nvPr/>
        </p:nvSpPr>
        <p:spPr>
          <a:xfrm>
            <a:off x="395536" y="1802806"/>
            <a:ext cx="5400600" cy="1200329"/>
          </a:xfrm>
          <a:prstGeom prst="rect">
            <a:avLst/>
          </a:prstGeom>
          <a:noFill/>
        </p:spPr>
        <p:txBody>
          <a:bodyPr wrap="square">
            <a:spAutoFit/>
          </a:bodyPr>
          <a:lstStyle/>
          <a:p>
            <a:r>
              <a:rPr lang="pt-BR" dirty="0">
                <a:solidFill>
                  <a:srgbClr val="161616"/>
                </a:solidFill>
              </a:rPr>
              <a:t>C</a:t>
            </a:r>
            <a:r>
              <a:rPr lang="pt-BR" b="0" i="0" dirty="0">
                <a:solidFill>
                  <a:srgbClr val="161616"/>
                </a:solidFill>
                <a:effectLst/>
              </a:rPr>
              <a:t>lassificações ou regressões sobre o agrupamento de um ponto de dados individual. Partindo do pressuposto de que pontos semelhantes podem ser encontrados próximos uns dos outros.</a:t>
            </a:r>
            <a:endParaRPr lang="pt-BR" dirty="0"/>
          </a:p>
        </p:txBody>
      </p:sp>
      <p:sp>
        <p:nvSpPr>
          <p:cNvPr id="10" name="CaixaDeTexto 9">
            <a:extLst>
              <a:ext uri="{FF2B5EF4-FFF2-40B4-BE49-F238E27FC236}">
                <a16:creationId xmlns:a16="http://schemas.microsoft.com/office/drawing/2014/main" id="{0622A98F-2044-4250-9262-8D48D1C08EAF}"/>
              </a:ext>
            </a:extLst>
          </p:cNvPr>
          <p:cNvSpPr txBox="1"/>
          <p:nvPr/>
        </p:nvSpPr>
        <p:spPr>
          <a:xfrm>
            <a:off x="0" y="6569149"/>
            <a:ext cx="4572000" cy="461665"/>
          </a:xfrm>
          <a:prstGeom prst="rect">
            <a:avLst/>
          </a:prstGeom>
          <a:noFill/>
        </p:spPr>
        <p:txBody>
          <a:bodyPr wrap="square">
            <a:spAutoFit/>
          </a:bodyPr>
          <a:lstStyle/>
          <a:p>
            <a:r>
              <a:rPr lang="pt-BR" sz="1200" dirty="0">
                <a:hlinkClick r:id="rId3"/>
              </a:rPr>
              <a:t>https://www.ibm.com/topics/knn</a:t>
            </a:r>
            <a:endParaRPr lang="pt-BR" sz="1200" dirty="0"/>
          </a:p>
          <a:p>
            <a:endParaRPr lang="pt-BR" sz="1200" dirty="0"/>
          </a:p>
        </p:txBody>
      </p:sp>
    </p:spTree>
    <p:extLst>
      <p:ext uri="{BB962C8B-B14F-4D97-AF65-F5344CB8AC3E}">
        <p14:creationId xmlns:p14="http://schemas.microsoft.com/office/powerpoint/2010/main" val="50209616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sp>
        <p:nvSpPr>
          <p:cNvPr id="7" name="CaixaDeTexto 6">
            <a:extLst>
              <a:ext uri="{FF2B5EF4-FFF2-40B4-BE49-F238E27FC236}">
                <a16:creationId xmlns:a16="http://schemas.microsoft.com/office/drawing/2014/main" id="{2DF7A683-9978-4A44-BBB8-117DCBEA266D}"/>
              </a:ext>
            </a:extLst>
          </p:cNvPr>
          <p:cNvSpPr txBox="1"/>
          <p:nvPr/>
        </p:nvSpPr>
        <p:spPr>
          <a:xfrm>
            <a:off x="755576" y="4005064"/>
            <a:ext cx="5328592" cy="369332"/>
          </a:xfrm>
          <a:prstGeom prst="rect">
            <a:avLst/>
          </a:prstGeom>
          <a:noFill/>
        </p:spPr>
        <p:txBody>
          <a:bodyPr wrap="square">
            <a:spAutoFit/>
          </a:bodyPr>
          <a:lstStyle/>
          <a:p>
            <a:r>
              <a:rPr lang="en-US" b="0" i="0" dirty="0">
                <a:solidFill>
                  <a:srgbClr val="2E2E2E"/>
                </a:solidFill>
                <a:effectLst/>
                <a:latin typeface="NexusSans"/>
              </a:rPr>
              <a:t>Han, J., et.al., in </a:t>
            </a:r>
            <a:r>
              <a:rPr lang="en-US" b="0" i="0" u="none" strike="noStrike" dirty="0">
                <a:solidFill>
                  <a:srgbClr val="007398"/>
                </a:solidFill>
                <a:effectLst/>
                <a:latin typeface="NexusSans"/>
                <a:hlinkClick r:id="rId2"/>
              </a:rPr>
              <a:t>Data Mining (Third Edition)</a:t>
            </a:r>
            <a:r>
              <a:rPr lang="en-US" b="0" i="0" dirty="0">
                <a:solidFill>
                  <a:srgbClr val="2E2E2E"/>
                </a:solidFill>
                <a:effectLst/>
                <a:latin typeface="NexusSans"/>
              </a:rPr>
              <a:t>, 2012</a:t>
            </a:r>
            <a:endParaRPr lang="pt-BR" dirty="0"/>
          </a:p>
        </p:txBody>
      </p:sp>
      <p:sp>
        <p:nvSpPr>
          <p:cNvPr id="9" name="CaixaDeTexto 8">
            <a:extLst>
              <a:ext uri="{FF2B5EF4-FFF2-40B4-BE49-F238E27FC236}">
                <a16:creationId xmlns:a16="http://schemas.microsoft.com/office/drawing/2014/main" id="{ADD2C9F1-2479-4B62-8E6B-EE1B37FEB4DF}"/>
              </a:ext>
            </a:extLst>
          </p:cNvPr>
          <p:cNvSpPr txBox="1"/>
          <p:nvPr/>
        </p:nvSpPr>
        <p:spPr>
          <a:xfrm>
            <a:off x="755576" y="1898483"/>
            <a:ext cx="7272808" cy="1754326"/>
          </a:xfrm>
          <a:prstGeom prst="rect">
            <a:avLst/>
          </a:prstGeom>
          <a:noFill/>
        </p:spPr>
        <p:txBody>
          <a:bodyPr wrap="square">
            <a:spAutoFit/>
          </a:bodyPr>
          <a:lstStyle/>
          <a:p>
            <a:r>
              <a:rPr lang="pt-BR" dirty="0"/>
              <a:t>A similaridade de cosseno mede a </a:t>
            </a:r>
            <a:r>
              <a:rPr lang="pt-BR" b="1" dirty="0"/>
              <a:t>similaridade entre dois vetores </a:t>
            </a:r>
            <a:r>
              <a:rPr lang="pt-BR" dirty="0"/>
              <a:t>de um espaço através de seu produto interno. É medido pelo </a:t>
            </a:r>
            <a:r>
              <a:rPr lang="pt-BR" b="1" dirty="0"/>
              <a:t>cosseno do ângulo entre dois vetores</a:t>
            </a:r>
            <a:r>
              <a:rPr lang="pt-BR" dirty="0"/>
              <a:t> e determina se dois vetores estão apontando aproximadamente na mesma direção. É frequentemente usado para medir a similaridade de documentos na análise de texto.</a:t>
            </a:r>
          </a:p>
        </p:txBody>
      </p:sp>
    </p:spTree>
    <p:extLst>
      <p:ext uri="{BB962C8B-B14F-4D97-AF65-F5344CB8AC3E}">
        <p14:creationId xmlns:p14="http://schemas.microsoft.com/office/powerpoint/2010/main" val="7395869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Objetivo geral da aula de hoje</a:t>
            </a:r>
            <a:endParaRPr lang="pt-BR" altLang="pt-BR" sz="2000" b="1" dirty="0">
              <a:ea typeface="宋体" panose="02010600030101010101" pitchFamily="2" charset="-122"/>
            </a:endParaRPr>
          </a:p>
        </p:txBody>
      </p:sp>
      <p:sp>
        <p:nvSpPr>
          <p:cNvPr id="4" name="CaixaDeTexto 3">
            <a:extLst>
              <a:ext uri="{FF2B5EF4-FFF2-40B4-BE49-F238E27FC236}">
                <a16:creationId xmlns:a16="http://schemas.microsoft.com/office/drawing/2014/main" id="{F69C261B-0D53-4EE4-ABD4-A2E6D30C87A8}"/>
              </a:ext>
            </a:extLst>
          </p:cNvPr>
          <p:cNvSpPr txBox="1"/>
          <p:nvPr/>
        </p:nvSpPr>
        <p:spPr>
          <a:xfrm>
            <a:off x="1475656" y="2852936"/>
            <a:ext cx="6192688" cy="369332"/>
          </a:xfrm>
          <a:prstGeom prst="rect">
            <a:avLst/>
          </a:prstGeom>
          <a:noFill/>
        </p:spPr>
        <p:txBody>
          <a:bodyPr wrap="square">
            <a:spAutoFit/>
          </a:bodyPr>
          <a:lstStyle/>
          <a:p>
            <a:pPr algn="ctr"/>
            <a:r>
              <a:rPr lang="pt-BR" b="0" i="0" dirty="0">
                <a:solidFill>
                  <a:srgbClr val="000000"/>
                </a:solidFill>
                <a:effectLst/>
                <a:latin typeface="Verdana" panose="020B0604030504040204" pitchFamily="34" charset="0"/>
              </a:rPr>
              <a:t>Classificação em NLP: Cross </a:t>
            </a:r>
            <a:r>
              <a:rPr lang="pt-BR" b="0" i="0" dirty="0" err="1">
                <a:solidFill>
                  <a:srgbClr val="000000"/>
                </a:solidFill>
                <a:effectLst/>
                <a:latin typeface="Verdana" panose="020B0604030504040204" pitchFamily="34" charset="0"/>
              </a:rPr>
              <a:t>Validation</a:t>
            </a:r>
            <a:r>
              <a:rPr lang="pt-BR" b="0" i="0" dirty="0">
                <a:solidFill>
                  <a:srgbClr val="000000"/>
                </a:solidFill>
                <a:effectLst/>
                <a:latin typeface="Verdana" panose="020B0604030504040204" pitchFamily="34" charset="0"/>
              </a:rPr>
              <a:t> e algoritmos</a:t>
            </a:r>
            <a:endParaRPr lang="pt-BR" b="0" i="0" dirty="0">
              <a:solidFill>
                <a:srgbClr val="ED5C57"/>
              </a:solidFill>
              <a:effectLst/>
              <a:latin typeface="Verdana" panose="020B0604030504040204" pitchFamily="34" charset="0"/>
            </a:endParaRPr>
          </a:p>
        </p:txBody>
      </p:sp>
    </p:spTree>
    <p:extLst>
      <p:ext uri="{BB962C8B-B14F-4D97-AF65-F5344CB8AC3E}">
        <p14:creationId xmlns:p14="http://schemas.microsoft.com/office/powerpoint/2010/main" val="16164530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pic>
        <p:nvPicPr>
          <p:cNvPr id="1026" name="Picture 2">
            <a:extLst>
              <a:ext uri="{FF2B5EF4-FFF2-40B4-BE49-F238E27FC236}">
                <a16:creationId xmlns:a16="http://schemas.microsoft.com/office/drawing/2014/main" id="{266AB67A-AEB7-4056-87F2-760ED3106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76337"/>
            <a:ext cx="6667500" cy="4505325"/>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A69807C-4D3D-4119-85AC-8179FE803088}"/>
              </a:ext>
            </a:extLst>
          </p:cNvPr>
          <p:cNvSpPr txBox="1"/>
          <p:nvPr/>
        </p:nvSpPr>
        <p:spPr>
          <a:xfrm>
            <a:off x="-8408" y="6616700"/>
            <a:ext cx="9059563" cy="369332"/>
          </a:xfrm>
          <a:prstGeom prst="rect">
            <a:avLst/>
          </a:prstGeom>
          <a:noFill/>
        </p:spPr>
        <p:txBody>
          <a:bodyPr wrap="square">
            <a:spAutoFit/>
          </a:bodyPr>
          <a:lstStyle/>
          <a:p>
            <a:r>
              <a:rPr lang="pt-BR" sz="900" dirty="0"/>
              <a:t>Fonte: </a:t>
            </a:r>
            <a:r>
              <a:rPr lang="pt-BR" sz="900" dirty="0">
                <a:hlinkClick r:id="rId3"/>
              </a:rPr>
              <a:t>https://towardsdatascience.com/what-is-cosine-similarity-how-to-compare-text-and-images-in-python-d2bb6e411ef0</a:t>
            </a:r>
            <a:endParaRPr lang="pt-BR" sz="900" dirty="0"/>
          </a:p>
          <a:p>
            <a:endParaRPr lang="pt-BR" sz="900" dirty="0"/>
          </a:p>
        </p:txBody>
      </p:sp>
    </p:spTree>
    <p:extLst>
      <p:ext uri="{BB962C8B-B14F-4D97-AF65-F5344CB8AC3E}">
        <p14:creationId xmlns:p14="http://schemas.microsoft.com/office/powerpoint/2010/main" val="358372830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LLM – Primeiros passos</a:t>
            </a:r>
          </a:p>
        </p:txBody>
      </p:sp>
      <p:sp>
        <p:nvSpPr>
          <p:cNvPr id="6" name="CaixaDeTexto 5">
            <a:extLst>
              <a:ext uri="{FF2B5EF4-FFF2-40B4-BE49-F238E27FC236}">
                <a16:creationId xmlns:a16="http://schemas.microsoft.com/office/drawing/2014/main" id="{A1DB9B11-7812-424C-A73D-ABCCAC4F2BB3}"/>
              </a:ext>
            </a:extLst>
          </p:cNvPr>
          <p:cNvSpPr txBox="1"/>
          <p:nvPr/>
        </p:nvSpPr>
        <p:spPr>
          <a:xfrm>
            <a:off x="611560" y="1556792"/>
            <a:ext cx="4577136" cy="369332"/>
          </a:xfrm>
          <a:prstGeom prst="rect">
            <a:avLst/>
          </a:prstGeom>
          <a:noFill/>
        </p:spPr>
        <p:txBody>
          <a:bodyPr wrap="square">
            <a:spAutoFit/>
          </a:bodyPr>
          <a:lstStyle/>
          <a:p>
            <a:r>
              <a:rPr lang="pt-BR" b="0" i="0" dirty="0" err="1">
                <a:solidFill>
                  <a:srgbClr val="222222"/>
                </a:solidFill>
                <a:effectLst/>
                <a:latin typeface="Georgia" panose="02040502050405020303" pitchFamily="18" charset="0"/>
              </a:rPr>
              <a:t>LLMs</a:t>
            </a:r>
            <a:r>
              <a:rPr lang="pt-BR" b="0" i="0" dirty="0">
                <a:solidFill>
                  <a:srgbClr val="222222"/>
                </a:solidFill>
                <a:effectLst/>
                <a:latin typeface="Georgia" panose="02040502050405020303" pitchFamily="18" charset="0"/>
              </a:rPr>
              <a:t> -&gt; </a:t>
            </a:r>
            <a:r>
              <a:rPr lang="pt-BR" b="0" i="0" dirty="0" err="1">
                <a:solidFill>
                  <a:srgbClr val="222222"/>
                </a:solidFill>
                <a:effectLst/>
                <a:latin typeface="Georgia" panose="02040502050405020303" pitchFamily="18" charset="0"/>
              </a:rPr>
              <a:t>Large</a:t>
            </a:r>
            <a:r>
              <a:rPr lang="pt-BR" b="0" i="0" dirty="0">
                <a:solidFill>
                  <a:srgbClr val="222222"/>
                </a:solidFill>
                <a:effectLst/>
                <a:latin typeface="Georgia" panose="02040502050405020303" pitchFamily="18" charset="0"/>
              </a:rPr>
              <a:t> </a:t>
            </a:r>
            <a:r>
              <a:rPr lang="pt-BR" b="0" i="0" dirty="0" err="1">
                <a:solidFill>
                  <a:srgbClr val="222222"/>
                </a:solidFill>
                <a:effectLst/>
                <a:latin typeface="Georgia" panose="02040502050405020303" pitchFamily="18" charset="0"/>
              </a:rPr>
              <a:t>Language</a:t>
            </a:r>
            <a:r>
              <a:rPr lang="pt-BR" b="0" i="0" dirty="0">
                <a:solidFill>
                  <a:srgbClr val="222222"/>
                </a:solidFill>
                <a:effectLst/>
                <a:latin typeface="Georgia" panose="02040502050405020303" pitchFamily="18" charset="0"/>
              </a:rPr>
              <a:t> models</a:t>
            </a:r>
            <a:endParaRPr lang="pt-BR" dirty="0"/>
          </a:p>
        </p:txBody>
      </p:sp>
      <p:sp>
        <p:nvSpPr>
          <p:cNvPr id="11" name="CaixaDeTexto 10">
            <a:extLst>
              <a:ext uri="{FF2B5EF4-FFF2-40B4-BE49-F238E27FC236}">
                <a16:creationId xmlns:a16="http://schemas.microsoft.com/office/drawing/2014/main" id="{58CF5A93-AAD6-4196-93B0-906F6246DB9C}"/>
              </a:ext>
            </a:extLst>
          </p:cNvPr>
          <p:cNvSpPr txBox="1"/>
          <p:nvPr/>
        </p:nvSpPr>
        <p:spPr>
          <a:xfrm>
            <a:off x="611560" y="2132856"/>
            <a:ext cx="4577136" cy="369332"/>
          </a:xfrm>
          <a:prstGeom prst="rect">
            <a:avLst/>
          </a:prstGeom>
          <a:noFill/>
        </p:spPr>
        <p:txBody>
          <a:bodyPr wrap="square">
            <a:spAutoFit/>
          </a:bodyPr>
          <a:lstStyle/>
          <a:p>
            <a:r>
              <a:rPr lang="pt-BR" dirty="0">
                <a:solidFill>
                  <a:srgbClr val="222222"/>
                </a:solidFill>
                <a:latin typeface="Georgia" panose="02040502050405020303" pitchFamily="18" charset="0"/>
              </a:rPr>
              <a:t>BERT, GPT-3, </a:t>
            </a:r>
            <a:r>
              <a:rPr lang="en-US" b="1" i="0" dirty="0" err="1">
                <a:solidFill>
                  <a:srgbClr val="222222"/>
                </a:solidFill>
                <a:effectLst/>
                <a:latin typeface="Lato" panose="020F0502020204030203" pitchFamily="34" charset="0"/>
              </a:rPr>
              <a:t>XLNet</a:t>
            </a:r>
            <a:r>
              <a:rPr lang="en-US" b="1" i="0" dirty="0">
                <a:solidFill>
                  <a:srgbClr val="222222"/>
                </a:solidFill>
                <a:effectLst/>
                <a:latin typeface="Lato" panose="020F0502020204030203" pitchFamily="34" charset="0"/>
              </a:rPr>
              <a:t>,</a:t>
            </a:r>
            <a:r>
              <a:rPr lang="pt-BR" dirty="0">
                <a:solidFill>
                  <a:srgbClr val="222222"/>
                </a:solidFill>
                <a:latin typeface="Georgia" panose="02040502050405020303" pitchFamily="18" charset="0"/>
              </a:rPr>
              <a:t> T5, </a:t>
            </a:r>
            <a:r>
              <a:rPr lang="pt-BR" dirty="0" err="1">
                <a:solidFill>
                  <a:srgbClr val="222222"/>
                </a:solidFill>
                <a:latin typeface="Georgia" panose="02040502050405020303" pitchFamily="18" charset="0"/>
              </a:rPr>
              <a:t>RoBERTa</a:t>
            </a:r>
            <a:endParaRPr lang="pt-BR" dirty="0">
              <a:solidFill>
                <a:srgbClr val="222222"/>
              </a:solidFill>
              <a:latin typeface="Georgia" panose="02040502050405020303" pitchFamily="18" charset="0"/>
            </a:endParaRPr>
          </a:p>
        </p:txBody>
      </p:sp>
      <p:sp>
        <p:nvSpPr>
          <p:cNvPr id="7" name="CaixaDeTexto 6">
            <a:extLst>
              <a:ext uri="{FF2B5EF4-FFF2-40B4-BE49-F238E27FC236}">
                <a16:creationId xmlns:a16="http://schemas.microsoft.com/office/drawing/2014/main" id="{85A93F2C-A7F2-4E96-94D1-B0C7BD8B5138}"/>
              </a:ext>
            </a:extLst>
          </p:cNvPr>
          <p:cNvSpPr txBox="1"/>
          <p:nvPr/>
        </p:nvSpPr>
        <p:spPr>
          <a:xfrm>
            <a:off x="611560" y="2878485"/>
            <a:ext cx="6192688" cy="1754326"/>
          </a:xfrm>
          <a:prstGeom prst="rect">
            <a:avLst/>
          </a:prstGeom>
          <a:noFill/>
        </p:spPr>
        <p:txBody>
          <a:bodyPr wrap="square">
            <a:spAutoFit/>
          </a:bodyPr>
          <a:lstStyle/>
          <a:p>
            <a:pPr algn="just"/>
            <a:r>
              <a:rPr lang="pt-BR" b="0" i="0" dirty="0">
                <a:solidFill>
                  <a:srgbClr val="222222"/>
                </a:solidFill>
                <a:effectLst/>
                <a:latin typeface="Lato" panose="020F0502020204030203" pitchFamily="34" charset="0"/>
              </a:rPr>
              <a:t>Visão geral:</a:t>
            </a:r>
          </a:p>
          <a:p>
            <a:pPr algn="just"/>
            <a:endParaRPr lang="pt-BR" dirty="0">
              <a:solidFill>
                <a:srgbClr val="222222"/>
              </a:solidFill>
              <a:latin typeface="Lato" panose="020F0502020204030203" pitchFamily="34" charset="0"/>
            </a:endParaRPr>
          </a:p>
          <a:p>
            <a:pPr algn="just"/>
            <a:r>
              <a:rPr lang="pt-BR" dirty="0">
                <a:solidFill>
                  <a:srgbClr val="222222"/>
                </a:solidFill>
                <a:latin typeface="Lato" panose="020F0502020204030203" pitchFamily="34" charset="0"/>
              </a:rPr>
              <a:t>As camadas convertem cada palavra de input como um vetor multidimensional. De forma a capturar informação semântica e sintática das palavras e possibilitar a compreensão do contexto através de um modelo</a:t>
            </a:r>
            <a:endParaRPr lang="pt-BR"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3315842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8568854F-7D29-4290-915C-9880CBF9203A}"/>
              </a:ext>
            </a:extLst>
          </p:cNvPr>
          <p:cNvSpPr txBox="1"/>
          <p:nvPr/>
        </p:nvSpPr>
        <p:spPr>
          <a:xfrm>
            <a:off x="0" y="948690"/>
            <a:ext cx="9144000" cy="5909310"/>
          </a:xfrm>
          <a:prstGeom prst="rect">
            <a:avLst/>
          </a:prstGeom>
          <a:noFill/>
        </p:spPr>
        <p:txBody>
          <a:bodyPr wrap="square">
            <a:spAutoFit/>
          </a:bodyPr>
          <a:lstStyle/>
          <a:p>
            <a:pPr algn="just">
              <a:buFont typeface="+mj-lt"/>
              <a:buAutoNum type="arabicPeriod"/>
            </a:pPr>
            <a:r>
              <a:rPr lang="en-US" b="1" i="0" u="none" strike="noStrike" dirty="0">
                <a:solidFill>
                  <a:srgbClr val="007BFF"/>
                </a:solidFill>
                <a:effectLst/>
                <a:latin typeface="Lato" panose="020F0502020204030203" pitchFamily="34" charset="0"/>
                <a:hlinkClick r:id="rId2"/>
              </a:rPr>
              <a:t>GPT-3</a:t>
            </a:r>
            <a:r>
              <a:rPr lang="en-US" b="1" i="0" dirty="0">
                <a:solidFill>
                  <a:srgbClr val="222222"/>
                </a:solidFill>
                <a:effectLst/>
                <a:latin typeface="Lato" panose="020F0502020204030203" pitchFamily="34" charset="0"/>
              </a:rPr>
              <a:t> (Generative Pre-trained Transformer 3)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Este é um dos maiores modelos de linguagem grandes desenvolvidos pela </a:t>
            </a:r>
            <a:r>
              <a:rPr lang="pt-BR" b="0" i="0" dirty="0" err="1">
                <a:solidFill>
                  <a:srgbClr val="222222"/>
                </a:solidFill>
                <a:effectLst/>
                <a:latin typeface="Lato" panose="020F0502020204030203" pitchFamily="34" charset="0"/>
              </a:rPr>
              <a:t>OpenAI</a:t>
            </a:r>
            <a:r>
              <a:rPr lang="pt-BR" b="0" i="0" dirty="0">
                <a:solidFill>
                  <a:srgbClr val="222222"/>
                </a:solidFill>
                <a:effectLst/>
                <a:latin typeface="Lato" panose="020F0502020204030203" pitchFamily="34" charset="0"/>
              </a:rPr>
              <a:t>. Ele possui 175 bilhões de parâmetros e pode executar muitas tarefas, incluindo geração de texto, tradução e resumo.</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u="none" strike="noStrike" dirty="0">
                <a:solidFill>
                  <a:srgbClr val="007BFF"/>
                </a:solidFill>
                <a:effectLst/>
                <a:latin typeface="Lato" panose="020F0502020204030203" pitchFamily="34" charset="0"/>
                <a:hlinkClick r:id="rId3"/>
              </a:rPr>
              <a:t>BERT</a:t>
            </a:r>
            <a:r>
              <a:rPr lang="en-US" b="1" i="0" dirty="0">
                <a:solidFill>
                  <a:srgbClr val="222222"/>
                </a:solidFill>
                <a:effectLst/>
                <a:latin typeface="Lato" panose="020F0502020204030203" pitchFamily="34" charset="0"/>
              </a:rPr>
              <a:t> (Bidirectional Encoder Representations from Transformers)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Desenvolvido pelo Google, o BERT é outro LLM popular que foi treinado em um grande corpus de dados de texto. Ele pode entender o contexto de uma frase e gerar respostas significativas para perguntas.</a:t>
            </a:r>
          </a:p>
          <a:p>
            <a:pPr algn="just">
              <a:buFont typeface="+mj-lt"/>
              <a:buAutoNum type="arabicPeriod"/>
            </a:pPr>
            <a:endParaRPr lang="pt-BR" dirty="0">
              <a:solidFill>
                <a:srgbClr val="222222"/>
              </a:solidFill>
              <a:latin typeface="Lato" panose="020F0502020204030203" pitchFamily="34" charset="0"/>
            </a:endParaRPr>
          </a:p>
          <a:p>
            <a:pPr algn="just">
              <a:buFont typeface="+mj-lt"/>
              <a:buAutoNum type="arabicPeriod"/>
            </a:pPr>
            <a:r>
              <a:rPr lang="en-US" b="1" i="0" dirty="0" err="1">
                <a:solidFill>
                  <a:srgbClr val="222222"/>
                </a:solidFill>
                <a:effectLst/>
                <a:latin typeface="Lato" panose="020F0502020204030203" pitchFamily="34" charset="0"/>
              </a:rPr>
              <a:t>XLNet</a:t>
            </a:r>
            <a:r>
              <a:rPr lang="en-US" b="1" i="0" dirty="0">
                <a:solidFill>
                  <a:srgbClr val="222222"/>
                </a:solidFill>
                <a:effectLst/>
                <a:latin typeface="Lato" panose="020F0502020204030203" pitchFamily="34" charset="0"/>
              </a:rPr>
              <a:t>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Este LLM foi desenvolvido pela Carnegie Mellon </a:t>
            </a:r>
            <a:r>
              <a:rPr lang="pt-BR" b="0" i="0" dirty="0" err="1">
                <a:solidFill>
                  <a:srgbClr val="222222"/>
                </a:solidFill>
                <a:effectLst/>
                <a:latin typeface="Lato" panose="020F0502020204030203" pitchFamily="34" charset="0"/>
              </a:rPr>
              <a:t>University</a:t>
            </a:r>
            <a:r>
              <a:rPr lang="pt-BR" b="0" i="0" dirty="0">
                <a:solidFill>
                  <a:srgbClr val="222222"/>
                </a:solidFill>
                <a:effectLst/>
                <a:latin typeface="Lato" panose="020F0502020204030203" pitchFamily="34" charset="0"/>
              </a:rPr>
              <a:t> e pelo Google usa uma nova abordagem para modelagem de linguagem chamada “modelagem de linguagem de permutação”. Ele alcançou bom desempenho em tarefas de linguagem, incluindo geração de linguagem e resposta a perguntas.</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dirty="0">
                <a:solidFill>
                  <a:srgbClr val="222222"/>
                </a:solidFill>
                <a:effectLst/>
                <a:latin typeface="Lato" panose="020F0502020204030203" pitchFamily="34" charset="0"/>
              </a:rPr>
              <a:t>T5 (Text-to-Text Transfer Transformer)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O T5, desenvolvido pelo Google, é treinado em uma variedade de tarefas de linguagem e pode realizar transformações de texto para texto, como traduzir texto para outro idioma, criar um resumo e responder a perguntas.</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u="none" strike="noStrike" dirty="0" err="1">
                <a:solidFill>
                  <a:srgbClr val="007BFF"/>
                </a:solidFill>
                <a:effectLst/>
                <a:latin typeface="Lato" panose="020F0502020204030203" pitchFamily="34" charset="0"/>
                <a:hlinkClick r:id="rId4"/>
              </a:rPr>
              <a:t>RoBERTa</a:t>
            </a:r>
            <a:r>
              <a:rPr lang="en-US" b="1" i="0" dirty="0">
                <a:solidFill>
                  <a:srgbClr val="222222"/>
                </a:solidFill>
                <a:effectLst/>
                <a:latin typeface="Lato" panose="020F0502020204030203" pitchFamily="34" charset="0"/>
              </a:rPr>
              <a:t> (Robustly Optimized BERT Pretraining Approach)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 Desenvolvido pela Facebook AI </a:t>
            </a:r>
            <a:r>
              <a:rPr lang="pt-BR" b="0" i="0" dirty="0" err="1">
                <a:solidFill>
                  <a:srgbClr val="222222"/>
                </a:solidFill>
                <a:effectLst/>
                <a:latin typeface="Lato" panose="020F0502020204030203" pitchFamily="34" charset="0"/>
              </a:rPr>
              <a:t>Research</a:t>
            </a:r>
            <a:r>
              <a:rPr lang="pt-BR" b="0" i="0" dirty="0">
                <a:solidFill>
                  <a:srgbClr val="222222"/>
                </a:solidFill>
                <a:effectLst/>
                <a:latin typeface="Lato" panose="020F0502020204030203" pitchFamily="34" charset="0"/>
              </a:rPr>
              <a:t>, o </a:t>
            </a:r>
            <a:r>
              <a:rPr lang="pt-BR" b="0" i="0" dirty="0" err="1">
                <a:solidFill>
                  <a:srgbClr val="222222"/>
                </a:solidFill>
                <a:effectLst/>
                <a:latin typeface="Lato" panose="020F0502020204030203" pitchFamily="34" charset="0"/>
              </a:rPr>
              <a:t>RoBERTa</a:t>
            </a:r>
            <a:r>
              <a:rPr lang="pt-BR" b="0" i="0" dirty="0">
                <a:solidFill>
                  <a:srgbClr val="222222"/>
                </a:solidFill>
                <a:effectLst/>
                <a:latin typeface="Lato" panose="020F0502020204030203" pitchFamily="34" charset="0"/>
              </a:rPr>
              <a:t> é uma versão aprimorada do BERT com melhor desempenho em várias tarefas de linguagem.</a:t>
            </a:r>
            <a:endParaRPr lang="en-US" b="0" i="0" dirty="0">
              <a:solidFill>
                <a:srgbClr val="222222"/>
              </a:solidFill>
              <a:effectLst/>
              <a:latin typeface="Lato" panose="020F0502020204030203" pitchFamily="34" charset="0"/>
            </a:endParaRPr>
          </a:p>
        </p:txBody>
      </p:sp>
      <p:sp>
        <p:nvSpPr>
          <p:cNvPr id="8" name="Text Box 4">
            <a:extLst>
              <a:ext uri="{FF2B5EF4-FFF2-40B4-BE49-F238E27FC236}">
                <a16:creationId xmlns:a16="http://schemas.microsoft.com/office/drawing/2014/main" id="{7984CF61-0D16-467D-9D38-EE448B6A9A30}"/>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LLM – Primeiros passos</a:t>
            </a:r>
          </a:p>
        </p:txBody>
      </p:sp>
    </p:spTree>
    <p:extLst>
      <p:ext uri="{BB962C8B-B14F-4D97-AF65-F5344CB8AC3E}">
        <p14:creationId xmlns:p14="http://schemas.microsoft.com/office/powerpoint/2010/main" val="385553638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primeiros passos</a:t>
            </a:r>
          </a:p>
        </p:txBody>
      </p:sp>
      <p:sp>
        <p:nvSpPr>
          <p:cNvPr id="6" name="CaixaDeTexto 5">
            <a:extLst>
              <a:ext uri="{FF2B5EF4-FFF2-40B4-BE49-F238E27FC236}">
                <a16:creationId xmlns:a16="http://schemas.microsoft.com/office/drawing/2014/main" id="{EA4107B5-7DAC-4900-B859-0C34FBAD3305}"/>
              </a:ext>
            </a:extLst>
          </p:cNvPr>
          <p:cNvSpPr txBox="1"/>
          <p:nvPr/>
        </p:nvSpPr>
        <p:spPr>
          <a:xfrm>
            <a:off x="531813" y="1700808"/>
            <a:ext cx="4577136" cy="369332"/>
          </a:xfrm>
          <a:prstGeom prst="rect">
            <a:avLst/>
          </a:prstGeom>
          <a:noFill/>
        </p:spPr>
        <p:txBody>
          <a:bodyPr wrap="square">
            <a:spAutoFit/>
          </a:bodyPr>
          <a:lstStyle/>
          <a:p>
            <a:r>
              <a:rPr lang="pt-BR" dirty="0"/>
              <a:t>https://chat.openai.com/</a:t>
            </a:r>
          </a:p>
        </p:txBody>
      </p:sp>
      <p:pic>
        <p:nvPicPr>
          <p:cNvPr id="4" name="Imagem 3">
            <a:extLst>
              <a:ext uri="{FF2B5EF4-FFF2-40B4-BE49-F238E27FC236}">
                <a16:creationId xmlns:a16="http://schemas.microsoft.com/office/drawing/2014/main" id="{5669A0D5-842D-4E8F-BDA7-4D48431BDA91}"/>
              </a:ext>
            </a:extLst>
          </p:cNvPr>
          <p:cNvPicPr>
            <a:picLocks noChangeAspect="1"/>
          </p:cNvPicPr>
          <p:nvPr/>
        </p:nvPicPr>
        <p:blipFill>
          <a:blip r:embed="rId2"/>
          <a:stretch>
            <a:fillRect/>
          </a:stretch>
        </p:blipFill>
        <p:spPr>
          <a:xfrm>
            <a:off x="2347912" y="2492896"/>
            <a:ext cx="4448175" cy="3105150"/>
          </a:xfrm>
          <a:prstGeom prst="rect">
            <a:avLst/>
          </a:prstGeom>
        </p:spPr>
      </p:pic>
    </p:spTree>
    <p:extLst>
      <p:ext uri="{BB962C8B-B14F-4D97-AF65-F5344CB8AC3E}">
        <p14:creationId xmlns:p14="http://schemas.microsoft.com/office/powerpoint/2010/main" val="197566597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F12CF99-9096-472E-BE0A-11F32A5DE18F}"/>
              </a:ext>
            </a:extLst>
          </p:cNvPr>
          <p:cNvPicPr>
            <a:picLocks noChangeAspect="1"/>
          </p:cNvPicPr>
          <p:nvPr/>
        </p:nvPicPr>
        <p:blipFill>
          <a:blip r:embed="rId2"/>
          <a:stretch>
            <a:fillRect/>
          </a:stretch>
        </p:blipFill>
        <p:spPr>
          <a:xfrm>
            <a:off x="1319922" y="930991"/>
            <a:ext cx="6402902" cy="5452576"/>
          </a:xfrm>
          <a:prstGeom prst="rect">
            <a:avLst/>
          </a:prstGeom>
        </p:spPr>
      </p:pic>
      <p:sp>
        <p:nvSpPr>
          <p:cNvPr id="8" name="Text Box 4">
            <a:extLst>
              <a:ext uri="{FF2B5EF4-FFF2-40B4-BE49-F238E27FC236}">
                <a16:creationId xmlns:a16="http://schemas.microsoft.com/office/drawing/2014/main" id="{68DD45C7-CEE1-4C47-86BC-9835CDE154BB}"/>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primeiros passos</a:t>
            </a:r>
          </a:p>
        </p:txBody>
      </p:sp>
    </p:spTree>
    <p:extLst>
      <p:ext uri="{BB962C8B-B14F-4D97-AF65-F5344CB8AC3E}">
        <p14:creationId xmlns:p14="http://schemas.microsoft.com/office/powerpoint/2010/main" val="416040374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7BFB41AE-68AE-452D-A374-EF2ED58B6917}"/>
              </a:ext>
            </a:extLst>
          </p:cNvPr>
          <p:cNvSpPr txBox="1"/>
          <p:nvPr/>
        </p:nvSpPr>
        <p:spPr>
          <a:xfrm>
            <a:off x="115243" y="1079683"/>
            <a:ext cx="6192688" cy="369332"/>
          </a:xfrm>
          <a:prstGeom prst="rect">
            <a:avLst/>
          </a:prstGeom>
          <a:noFill/>
        </p:spPr>
        <p:txBody>
          <a:bodyPr wrap="square">
            <a:spAutoFit/>
          </a:bodyPr>
          <a:lstStyle/>
          <a:p>
            <a:pPr algn="l"/>
            <a:r>
              <a:rPr lang="pt-BR" b="0" i="0" dirty="0" err="1">
                <a:solidFill>
                  <a:srgbClr val="222222"/>
                </a:solidFill>
                <a:effectLst/>
                <a:latin typeface="Lato" panose="020F0502020204030203" pitchFamily="34" charset="0"/>
              </a:rPr>
              <a:t>Hugging</a:t>
            </a:r>
            <a:r>
              <a:rPr lang="pt-BR" b="0" i="0" dirty="0">
                <a:solidFill>
                  <a:srgbClr val="222222"/>
                </a:solidFill>
                <a:effectLst/>
                <a:latin typeface="Lato" panose="020F0502020204030203" pitchFamily="34" charset="0"/>
              </a:rPr>
              <a:t> Face APIs - https://huggingface.co/pricing</a:t>
            </a:r>
          </a:p>
        </p:txBody>
      </p:sp>
      <p:pic>
        <p:nvPicPr>
          <p:cNvPr id="4" name="Imagem 3">
            <a:extLst>
              <a:ext uri="{FF2B5EF4-FFF2-40B4-BE49-F238E27FC236}">
                <a16:creationId xmlns:a16="http://schemas.microsoft.com/office/drawing/2014/main" id="{807DA5DB-FC82-43E6-9369-5BAE6A8FA7F1}"/>
              </a:ext>
            </a:extLst>
          </p:cNvPr>
          <p:cNvPicPr>
            <a:picLocks noChangeAspect="1"/>
          </p:cNvPicPr>
          <p:nvPr/>
        </p:nvPicPr>
        <p:blipFill>
          <a:blip r:embed="rId2"/>
          <a:stretch>
            <a:fillRect/>
          </a:stretch>
        </p:blipFill>
        <p:spPr>
          <a:xfrm>
            <a:off x="115243" y="1560161"/>
            <a:ext cx="3602657" cy="1698591"/>
          </a:xfrm>
          <a:prstGeom prst="rect">
            <a:avLst/>
          </a:prstGeom>
        </p:spPr>
      </p:pic>
      <p:sp>
        <p:nvSpPr>
          <p:cNvPr id="13" name="Text Box 4">
            <a:extLst>
              <a:ext uri="{FF2B5EF4-FFF2-40B4-BE49-F238E27FC236}">
                <a16:creationId xmlns:a16="http://schemas.microsoft.com/office/drawing/2014/main" id="{DB861406-F5E4-49D0-AE2E-1A61BC1C3CD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a:t>
            </a:r>
          </a:p>
        </p:txBody>
      </p:sp>
      <p:pic>
        <p:nvPicPr>
          <p:cNvPr id="3" name="Imagem 2">
            <a:extLst>
              <a:ext uri="{FF2B5EF4-FFF2-40B4-BE49-F238E27FC236}">
                <a16:creationId xmlns:a16="http://schemas.microsoft.com/office/drawing/2014/main" id="{06B802EC-8861-42AB-9894-F7CEC52997EC}"/>
              </a:ext>
            </a:extLst>
          </p:cNvPr>
          <p:cNvPicPr>
            <a:picLocks noChangeAspect="1"/>
          </p:cNvPicPr>
          <p:nvPr/>
        </p:nvPicPr>
        <p:blipFill>
          <a:blip r:embed="rId3"/>
          <a:stretch>
            <a:fillRect/>
          </a:stretch>
        </p:blipFill>
        <p:spPr>
          <a:xfrm>
            <a:off x="4691" y="3694301"/>
            <a:ext cx="9144000" cy="2915408"/>
          </a:xfrm>
          <a:prstGeom prst="rect">
            <a:avLst/>
          </a:prstGeom>
        </p:spPr>
      </p:pic>
    </p:spTree>
    <p:extLst>
      <p:ext uri="{BB962C8B-B14F-4D97-AF65-F5344CB8AC3E}">
        <p14:creationId xmlns:p14="http://schemas.microsoft.com/office/powerpoint/2010/main" val="305910059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Bloom</a:t>
            </a:r>
          </a:p>
        </p:txBody>
      </p:sp>
      <p:pic>
        <p:nvPicPr>
          <p:cNvPr id="3" name="Imagem 2">
            <a:extLst>
              <a:ext uri="{FF2B5EF4-FFF2-40B4-BE49-F238E27FC236}">
                <a16:creationId xmlns:a16="http://schemas.microsoft.com/office/drawing/2014/main" id="{FAA6E0EC-9442-4DC5-9762-C2D7DCA35B65}"/>
              </a:ext>
            </a:extLst>
          </p:cNvPr>
          <p:cNvPicPr>
            <a:picLocks noChangeAspect="1"/>
          </p:cNvPicPr>
          <p:nvPr/>
        </p:nvPicPr>
        <p:blipFill>
          <a:blip r:embed="rId2"/>
          <a:stretch>
            <a:fillRect/>
          </a:stretch>
        </p:blipFill>
        <p:spPr>
          <a:xfrm>
            <a:off x="671512" y="980728"/>
            <a:ext cx="7800975" cy="3962400"/>
          </a:xfrm>
          <a:prstGeom prst="rect">
            <a:avLst/>
          </a:prstGeom>
        </p:spPr>
      </p:pic>
      <p:pic>
        <p:nvPicPr>
          <p:cNvPr id="7" name="Imagem 6">
            <a:extLst>
              <a:ext uri="{FF2B5EF4-FFF2-40B4-BE49-F238E27FC236}">
                <a16:creationId xmlns:a16="http://schemas.microsoft.com/office/drawing/2014/main" id="{98C6C29E-939F-4685-8255-1A28C9893DFD}"/>
              </a:ext>
            </a:extLst>
          </p:cNvPr>
          <p:cNvPicPr>
            <a:picLocks noChangeAspect="1"/>
          </p:cNvPicPr>
          <p:nvPr/>
        </p:nvPicPr>
        <p:blipFill>
          <a:blip r:embed="rId3"/>
          <a:stretch>
            <a:fillRect/>
          </a:stretch>
        </p:blipFill>
        <p:spPr>
          <a:xfrm>
            <a:off x="671512" y="5200997"/>
            <a:ext cx="7696200" cy="676275"/>
          </a:xfrm>
          <a:prstGeom prst="rect">
            <a:avLst/>
          </a:prstGeom>
        </p:spPr>
      </p:pic>
    </p:spTree>
    <p:extLst>
      <p:ext uri="{BB962C8B-B14F-4D97-AF65-F5344CB8AC3E}">
        <p14:creationId xmlns:p14="http://schemas.microsoft.com/office/powerpoint/2010/main" val="269450446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26CEBD6-0342-4466-87A2-0492F6F0B2DE}"/>
              </a:ext>
            </a:extLst>
          </p:cNvPr>
          <p:cNvPicPr>
            <a:picLocks noChangeAspect="1"/>
          </p:cNvPicPr>
          <p:nvPr/>
        </p:nvPicPr>
        <p:blipFill>
          <a:blip r:embed="rId2"/>
          <a:stretch>
            <a:fillRect/>
          </a:stretch>
        </p:blipFill>
        <p:spPr>
          <a:xfrm>
            <a:off x="633413" y="1148757"/>
            <a:ext cx="7839075" cy="3724275"/>
          </a:xfrm>
          <a:prstGeom prst="rect">
            <a:avLst/>
          </a:prstGeom>
        </p:spPr>
      </p:pic>
      <p:pic>
        <p:nvPicPr>
          <p:cNvPr id="6" name="Imagem 5">
            <a:extLst>
              <a:ext uri="{FF2B5EF4-FFF2-40B4-BE49-F238E27FC236}">
                <a16:creationId xmlns:a16="http://schemas.microsoft.com/office/drawing/2014/main" id="{C6AE60B3-E307-446F-AEE0-F0411B37A0A7}"/>
              </a:ext>
            </a:extLst>
          </p:cNvPr>
          <p:cNvPicPr>
            <a:picLocks noChangeAspect="1"/>
          </p:cNvPicPr>
          <p:nvPr/>
        </p:nvPicPr>
        <p:blipFill>
          <a:blip r:embed="rId3"/>
          <a:stretch>
            <a:fillRect/>
          </a:stretch>
        </p:blipFill>
        <p:spPr>
          <a:xfrm>
            <a:off x="633413" y="5013176"/>
            <a:ext cx="7762875" cy="1104900"/>
          </a:xfrm>
          <a:prstGeom prst="rect">
            <a:avLst/>
          </a:prstGeom>
        </p:spPr>
      </p:pic>
      <p:sp>
        <p:nvSpPr>
          <p:cNvPr id="11" name="Text Box 4">
            <a:extLst>
              <a:ext uri="{FF2B5EF4-FFF2-40B4-BE49-F238E27FC236}">
                <a16:creationId xmlns:a16="http://schemas.microsoft.com/office/drawing/2014/main" id="{868AF39D-4ED1-4499-AA2D-754589798BD2}"/>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Roberta</a:t>
            </a:r>
          </a:p>
        </p:txBody>
      </p:sp>
    </p:spTree>
    <p:extLst>
      <p:ext uri="{BB962C8B-B14F-4D97-AF65-F5344CB8AC3E}">
        <p14:creationId xmlns:p14="http://schemas.microsoft.com/office/powerpoint/2010/main" val="84797433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Box 4">
            <a:extLst>
              <a:ext uri="{FF2B5EF4-FFF2-40B4-BE49-F238E27FC236}">
                <a16:creationId xmlns:a16="http://schemas.microsoft.com/office/drawing/2014/main" id="{868AF39D-4ED1-4499-AA2D-754589798BD2}"/>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Bart</a:t>
            </a:r>
          </a:p>
        </p:txBody>
      </p:sp>
      <p:pic>
        <p:nvPicPr>
          <p:cNvPr id="3" name="Imagem 2">
            <a:extLst>
              <a:ext uri="{FF2B5EF4-FFF2-40B4-BE49-F238E27FC236}">
                <a16:creationId xmlns:a16="http://schemas.microsoft.com/office/drawing/2014/main" id="{1F45D7B0-997A-4984-B361-BD1FF2E21BA9}"/>
              </a:ext>
            </a:extLst>
          </p:cNvPr>
          <p:cNvPicPr>
            <a:picLocks noChangeAspect="1"/>
          </p:cNvPicPr>
          <p:nvPr/>
        </p:nvPicPr>
        <p:blipFill>
          <a:blip r:embed="rId2"/>
          <a:stretch>
            <a:fillRect/>
          </a:stretch>
        </p:blipFill>
        <p:spPr>
          <a:xfrm>
            <a:off x="1259632" y="908720"/>
            <a:ext cx="5930230" cy="5416718"/>
          </a:xfrm>
          <a:prstGeom prst="rect">
            <a:avLst/>
          </a:prstGeom>
        </p:spPr>
      </p:pic>
    </p:spTree>
    <p:extLst>
      <p:ext uri="{BB962C8B-B14F-4D97-AF65-F5344CB8AC3E}">
        <p14:creationId xmlns:p14="http://schemas.microsoft.com/office/powerpoint/2010/main" val="56425278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C9EC1FFC-745A-4A33-9546-0DFCDDB86B96}"/>
              </a:ext>
            </a:extLst>
          </p:cNvPr>
          <p:cNvPicPr>
            <a:picLocks noChangeAspect="1"/>
          </p:cNvPicPr>
          <p:nvPr/>
        </p:nvPicPr>
        <p:blipFill>
          <a:blip r:embed="rId2"/>
          <a:stretch>
            <a:fillRect/>
          </a:stretch>
        </p:blipFill>
        <p:spPr>
          <a:xfrm>
            <a:off x="1038225" y="2738437"/>
            <a:ext cx="7067550" cy="1381125"/>
          </a:xfrm>
          <a:prstGeom prst="rect">
            <a:avLst/>
          </a:prstGeom>
        </p:spPr>
      </p:pic>
      <p:sp>
        <p:nvSpPr>
          <p:cNvPr id="11" name="Text Box 4">
            <a:extLst>
              <a:ext uri="{FF2B5EF4-FFF2-40B4-BE49-F238E27FC236}">
                <a16:creationId xmlns:a16="http://schemas.microsoft.com/office/drawing/2014/main" id="{82D5FE7A-4B9A-425B-87A3-782AED86B42F}"/>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Bart</a:t>
            </a:r>
          </a:p>
        </p:txBody>
      </p:sp>
    </p:spTree>
    <p:extLst>
      <p:ext uri="{BB962C8B-B14F-4D97-AF65-F5344CB8AC3E}">
        <p14:creationId xmlns:p14="http://schemas.microsoft.com/office/powerpoint/2010/main" val="310279945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Ementa – visão geral</a:t>
            </a:r>
            <a:endParaRPr lang="pt-BR" altLang="pt-BR" sz="2000" b="1" dirty="0">
              <a:ea typeface="宋体" panose="02010600030101010101" pitchFamily="2" charset="-122"/>
            </a:endParaRPr>
          </a:p>
        </p:txBody>
      </p:sp>
      <p:sp>
        <p:nvSpPr>
          <p:cNvPr id="5" name="CaixaDeTexto 4">
            <a:extLst>
              <a:ext uri="{FF2B5EF4-FFF2-40B4-BE49-F238E27FC236}">
                <a16:creationId xmlns:a16="http://schemas.microsoft.com/office/drawing/2014/main" id="{2FD7806E-4B89-4472-9C9A-4F513F6B8B51}"/>
              </a:ext>
            </a:extLst>
          </p:cNvPr>
          <p:cNvSpPr txBox="1"/>
          <p:nvPr/>
        </p:nvSpPr>
        <p:spPr>
          <a:xfrm>
            <a:off x="192713" y="830171"/>
            <a:ext cx="8334672" cy="1225977"/>
          </a:xfrm>
          <a:prstGeom prst="rect">
            <a:avLst/>
          </a:prstGeom>
          <a:noFill/>
        </p:spPr>
        <p:txBody>
          <a:bodyPr wrap="square">
            <a:spAutoFit/>
          </a:bodyPr>
          <a:lstStyle/>
          <a:p>
            <a:pPr marL="457200" algn="just">
              <a:spcBef>
                <a:spcPts val="200"/>
              </a:spcBef>
            </a:pPr>
            <a:r>
              <a:rPr lang="pt-BR" sz="1800" b="0" i="1" dirty="0">
                <a:solidFill>
                  <a:srgbClr val="222222"/>
                </a:solidFill>
                <a:effectLst/>
                <a:latin typeface="Gotham HTF Light"/>
              </a:rPr>
              <a:t>Processamento de Linguagem Natural, </a:t>
            </a:r>
            <a:r>
              <a:rPr lang="pt-BR" sz="1800" b="0" i="1" dirty="0" err="1">
                <a:solidFill>
                  <a:srgbClr val="222222"/>
                </a:solidFill>
                <a:effectLst/>
                <a:latin typeface="Gotham HTF Light"/>
              </a:rPr>
              <a:t>chatbots</a:t>
            </a:r>
            <a:r>
              <a:rPr lang="pt-BR" sz="1800" b="0" i="1" dirty="0">
                <a:solidFill>
                  <a:srgbClr val="222222"/>
                </a:solidFill>
                <a:effectLst/>
                <a:latin typeface="Gotham HTF Light"/>
              </a:rPr>
              <a:t> &amp; virtual </a:t>
            </a:r>
            <a:r>
              <a:rPr lang="pt-BR" sz="1800" b="0" i="1" dirty="0" err="1">
                <a:solidFill>
                  <a:srgbClr val="222222"/>
                </a:solidFill>
                <a:effectLst/>
                <a:latin typeface="Gotham HTF Light"/>
              </a:rPr>
              <a:t>agents</a:t>
            </a:r>
            <a:endParaRPr lang="pt-BR" sz="1800" b="0" i="1" dirty="0">
              <a:solidFill>
                <a:srgbClr val="222222"/>
              </a:solidFill>
              <a:effectLst/>
              <a:latin typeface="Gotham HTF Light"/>
            </a:endParaRPr>
          </a:p>
          <a:p>
            <a:pPr marL="457200" algn="just">
              <a:spcBef>
                <a:spcPts val="200"/>
              </a:spcBef>
            </a:pPr>
            <a:r>
              <a:rPr lang="pt-BR" sz="1800" b="0" i="1" dirty="0">
                <a:solidFill>
                  <a:srgbClr val="FF0066"/>
                </a:solidFill>
                <a:effectLst/>
                <a:latin typeface="Gotham HTF Light"/>
              </a:rPr>
              <a:t> </a:t>
            </a:r>
          </a:p>
          <a:p>
            <a:br>
              <a:rPr lang="pt-BR" dirty="0"/>
            </a:br>
            <a:endParaRPr lang="pt-BR" dirty="0"/>
          </a:p>
        </p:txBody>
      </p:sp>
      <p:sp>
        <p:nvSpPr>
          <p:cNvPr id="9" name="CaixaDeTexto 8">
            <a:extLst>
              <a:ext uri="{FF2B5EF4-FFF2-40B4-BE49-F238E27FC236}">
                <a16:creationId xmlns:a16="http://schemas.microsoft.com/office/drawing/2014/main" id="{82964BA8-207D-4BC2-A5BC-A8A8C8BCB11A}"/>
              </a:ext>
            </a:extLst>
          </p:cNvPr>
          <p:cNvSpPr txBox="1"/>
          <p:nvPr/>
        </p:nvSpPr>
        <p:spPr>
          <a:xfrm>
            <a:off x="507621" y="1393670"/>
            <a:ext cx="7848872"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Elementos de linguagem. Interpretação de linguagem natural e semântica.</a:t>
            </a:r>
            <a:endParaRPr lang="pt-BR" dirty="0"/>
          </a:p>
        </p:txBody>
      </p:sp>
      <p:sp>
        <p:nvSpPr>
          <p:cNvPr id="11" name="CaixaDeTexto 10">
            <a:extLst>
              <a:ext uri="{FF2B5EF4-FFF2-40B4-BE49-F238E27FC236}">
                <a16:creationId xmlns:a16="http://schemas.microsoft.com/office/drawing/2014/main" id="{53BFC2EB-44AC-4101-9346-BEBDEBB5F932}"/>
              </a:ext>
            </a:extLst>
          </p:cNvPr>
          <p:cNvSpPr txBox="1"/>
          <p:nvPr/>
        </p:nvSpPr>
        <p:spPr>
          <a:xfrm>
            <a:off x="507621" y="1747723"/>
            <a:ext cx="7704856" cy="369332"/>
          </a:xfrm>
          <a:prstGeom prst="rect">
            <a:avLst/>
          </a:prstGeom>
          <a:noFill/>
        </p:spPr>
        <p:txBody>
          <a:bodyPr wrap="square">
            <a:spAutoFit/>
          </a:bodyPr>
          <a:lstStyle/>
          <a:p>
            <a:r>
              <a:rPr lang="pt-BR" sz="1800" b="0" i="0" dirty="0" err="1">
                <a:solidFill>
                  <a:srgbClr val="000000"/>
                </a:solidFill>
                <a:effectLst/>
                <a:latin typeface="Arial" panose="020B0604020202020204" pitchFamily="34" charset="0"/>
              </a:rPr>
              <a:t>Tokenização</a:t>
            </a:r>
            <a:r>
              <a:rPr lang="pt-BR" sz="1800" b="0" i="0" dirty="0">
                <a:solidFill>
                  <a:srgbClr val="000000"/>
                </a:solidFill>
                <a:effectLst/>
                <a:latin typeface="Arial" panose="020B0604020202020204" pitchFamily="34" charset="0"/>
              </a:rPr>
              <a:t>. IA e Machine Learning aplicados à análise de linguagem.</a:t>
            </a:r>
            <a:endParaRPr lang="pt-BR" dirty="0"/>
          </a:p>
        </p:txBody>
      </p:sp>
      <p:sp>
        <p:nvSpPr>
          <p:cNvPr id="13" name="CaixaDeTexto 12">
            <a:extLst>
              <a:ext uri="{FF2B5EF4-FFF2-40B4-BE49-F238E27FC236}">
                <a16:creationId xmlns:a16="http://schemas.microsoft.com/office/drawing/2014/main" id="{52D01DA3-B36F-4D2B-BA9B-3A655E1D5A1C}"/>
              </a:ext>
            </a:extLst>
          </p:cNvPr>
          <p:cNvSpPr txBox="1"/>
          <p:nvPr/>
        </p:nvSpPr>
        <p:spPr>
          <a:xfrm>
            <a:off x="516028" y="2101776"/>
            <a:ext cx="8182249"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Técnicas para análise e organização de dados não estruturados (voz e texto).</a:t>
            </a:r>
            <a:endParaRPr lang="pt-BR" dirty="0"/>
          </a:p>
        </p:txBody>
      </p:sp>
      <p:sp>
        <p:nvSpPr>
          <p:cNvPr id="15" name="CaixaDeTexto 14">
            <a:extLst>
              <a:ext uri="{FF2B5EF4-FFF2-40B4-BE49-F238E27FC236}">
                <a16:creationId xmlns:a16="http://schemas.microsoft.com/office/drawing/2014/main" id="{CE8A0693-7121-419D-BB5A-95079F61B1C4}"/>
              </a:ext>
            </a:extLst>
          </p:cNvPr>
          <p:cNvSpPr txBox="1"/>
          <p:nvPr/>
        </p:nvSpPr>
        <p:spPr>
          <a:xfrm>
            <a:off x="516028" y="2428864"/>
            <a:ext cx="6955604"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Análise de sentimentos. Classificação, clusterização.</a:t>
            </a:r>
            <a:endParaRPr lang="pt-BR" dirty="0"/>
          </a:p>
        </p:txBody>
      </p:sp>
      <p:sp>
        <p:nvSpPr>
          <p:cNvPr id="17" name="CaixaDeTexto 16">
            <a:extLst>
              <a:ext uri="{FF2B5EF4-FFF2-40B4-BE49-F238E27FC236}">
                <a16:creationId xmlns:a16="http://schemas.microsoft.com/office/drawing/2014/main" id="{6F00A376-AF6E-4B71-9E6B-38DF6507040B}"/>
              </a:ext>
            </a:extLst>
          </p:cNvPr>
          <p:cNvSpPr txBox="1"/>
          <p:nvPr/>
        </p:nvSpPr>
        <p:spPr>
          <a:xfrm>
            <a:off x="507621" y="2723107"/>
            <a:ext cx="8569324" cy="646331"/>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Construção de </a:t>
            </a:r>
            <a:r>
              <a:rPr lang="pt-BR" sz="1800" b="0" i="0" dirty="0" err="1">
                <a:solidFill>
                  <a:srgbClr val="000000"/>
                </a:solidFill>
                <a:effectLst/>
                <a:latin typeface="Arial" panose="020B0604020202020204" pitchFamily="34" charset="0"/>
              </a:rPr>
              <a:t>chatbots</a:t>
            </a:r>
            <a:r>
              <a:rPr lang="pt-BR" sz="1800" b="0" i="0" dirty="0">
                <a:solidFill>
                  <a:srgbClr val="000000"/>
                </a:solidFill>
                <a:effectLst/>
                <a:latin typeface="Arial" panose="020B0604020202020204" pitchFamily="34" charset="0"/>
              </a:rPr>
              <a:t> usando </a:t>
            </a:r>
            <a:r>
              <a:rPr lang="pt-BR" sz="1800" b="0" i="0" dirty="0" err="1">
                <a:solidFill>
                  <a:srgbClr val="000000"/>
                </a:solidFill>
                <a:effectLst/>
                <a:latin typeface="Arial" panose="020B0604020202020204" pitchFamily="34" charset="0"/>
              </a:rPr>
              <a:t>dialogFlow</a:t>
            </a:r>
            <a:r>
              <a:rPr lang="pt-BR" sz="1800" b="0" i="0" dirty="0">
                <a:solidFill>
                  <a:srgbClr val="000000"/>
                </a:solidFill>
                <a:effectLst/>
                <a:latin typeface="Arial" panose="020B0604020202020204" pitchFamily="34" charset="0"/>
              </a:rPr>
              <a:t> e outros frameworks. Implementação, testes e verificação.</a:t>
            </a:r>
            <a:endParaRPr lang="pt-BR" dirty="0"/>
          </a:p>
        </p:txBody>
      </p:sp>
      <p:sp>
        <p:nvSpPr>
          <p:cNvPr id="19" name="CaixaDeTexto 18">
            <a:extLst>
              <a:ext uri="{FF2B5EF4-FFF2-40B4-BE49-F238E27FC236}">
                <a16:creationId xmlns:a16="http://schemas.microsoft.com/office/drawing/2014/main" id="{B8B2BFA5-8581-42C4-86B3-A0BFCB495C70}"/>
              </a:ext>
            </a:extLst>
          </p:cNvPr>
          <p:cNvSpPr txBox="1"/>
          <p:nvPr/>
        </p:nvSpPr>
        <p:spPr>
          <a:xfrm>
            <a:off x="363234" y="3477379"/>
            <a:ext cx="8569324" cy="3416320"/>
          </a:xfrm>
          <a:prstGeom prst="rect">
            <a:avLst/>
          </a:prstGeom>
          <a:noFill/>
        </p:spPr>
        <p:txBody>
          <a:bodyPr wrap="square">
            <a:spAutoFit/>
          </a:bodyPr>
          <a:lstStyle/>
          <a:p>
            <a:pPr indent="450215" algn="just"/>
            <a:r>
              <a:rPr lang="pt-BR" sz="1800" b="1" i="0" dirty="0">
                <a:solidFill>
                  <a:srgbClr val="000000"/>
                </a:solidFill>
                <a:effectLst/>
                <a:latin typeface="Arial" panose="020B0604020202020204" pitchFamily="34" charset="0"/>
              </a:rPr>
              <a:t>Bibliografia </a:t>
            </a:r>
            <a:endParaRPr lang="pt-BR" sz="1800" b="0" i="0" dirty="0">
              <a:solidFill>
                <a:srgbClr val="000000"/>
              </a:solidFill>
              <a:effectLst/>
              <a:latin typeface="Arial" panose="020B0604020202020204" pitchFamily="34" charset="0"/>
            </a:endParaRPr>
          </a:p>
          <a:p>
            <a:pPr indent="450215" algn="just"/>
            <a:r>
              <a:rPr lang="pt-BR" sz="1800" b="0" i="0" dirty="0">
                <a:solidFill>
                  <a:srgbClr val="000000"/>
                </a:solidFill>
                <a:effectLst/>
                <a:latin typeface="Arial" panose="020B0604020202020204" pitchFamily="34" charset="0"/>
              </a:rPr>
              <a:t>L. T. Cruz, a. J. Alencar, E. A. Schmitz, Assistentes Virtuais Inteligentes e </a:t>
            </a:r>
            <a:r>
              <a:rPr lang="pt-BR" sz="1800" b="0" i="0" dirty="0" err="1">
                <a:solidFill>
                  <a:srgbClr val="000000"/>
                </a:solidFill>
                <a:effectLst/>
                <a:latin typeface="Arial" panose="020B0604020202020204" pitchFamily="34" charset="0"/>
              </a:rPr>
              <a:t>Chatbots</a:t>
            </a:r>
            <a:r>
              <a:rPr lang="pt-BR" sz="1800" b="0" i="0" dirty="0">
                <a:solidFill>
                  <a:srgbClr val="000000"/>
                </a:solidFill>
                <a:effectLst/>
                <a:latin typeface="Arial" panose="020B0604020202020204" pitchFamily="34" charset="0"/>
              </a:rPr>
              <a:t>, Editora </a:t>
            </a:r>
            <a:r>
              <a:rPr lang="pt-BR" sz="1800" b="0" i="0" dirty="0" err="1">
                <a:solidFill>
                  <a:srgbClr val="000000"/>
                </a:solidFill>
                <a:effectLst/>
                <a:latin typeface="Arial" panose="020B0604020202020204" pitchFamily="34" charset="0"/>
              </a:rPr>
              <a:t>Brasport</a:t>
            </a:r>
            <a:r>
              <a:rPr lang="pt-BR" sz="1800" b="0" i="0" dirty="0">
                <a:solidFill>
                  <a:srgbClr val="000000"/>
                </a:solidFill>
                <a:effectLst/>
                <a:latin typeface="Arial" panose="020B0604020202020204" pitchFamily="34" charset="0"/>
              </a:rPr>
              <a:t>, 2019 </a:t>
            </a:r>
          </a:p>
          <a:p>
            <a:pPr indent="450215" algn="just"/>
            <a:r>
              <a:rPr lang="pt-BR" sz="1800" b="0" i="0" dirty="0">
                <a:solidFill>
                  <a:srgbClr val="000000"/>
                </a:solidFill>
                <a:effectLst/>
                <a:latin typeface="Arial" panose="020B0604020202020204" pitchFamily="34" charset="0"/>
              </a:rPr>
              <a:t>A. B. </a:t>
            </a:r>
            <a:r>
              <a:rPr lang="pt-BR" sz="1800" b="0" i="0" dirty="0" err="1">
                <a:solidFill>
                  <a:srgbClr val="000000"/>
                </a:solidFill>
                <a:effectLst/>
                <a:latin typeface="Arial" panose="020B0604020202020204" pitchFamily="34" charset="0"/>
              </a:rPr>
              <a:t>Valdati</a:t>
            </a:r>
            <a:r>
              <a:rPr lang="pt-BR" sz="1800" b="0" i="0" dirty="0">
                <a:solidFill>
                  <a:srgbClr val="000000"/>
                </a:solidFill>
                <a:effectLst/>
                <a:latin typeface="Arial" panose="020B0604020202020204" pitchFamily="34" charset="0"/>
              </a:rPr>
              <a:t>, Inteligência artificial – IA, Ed </a:t>
            </a:r>
            <a:r>
              <a:rPr lang="pt-BR" sz="1800" b="0" i="0" dirty="0" err="1">
                <a:solidFill>
                  <a:srgbClr val="000000"/>
                </a:solidFill>
                <a:effectLst/>
                <a:latin typeface="Arial" panose="020B0604020202020204" pitchFamily="34" charset="0"/>
              </a:rPr>
              <a:t>Contentus</a:t>
            </a:r>
            <a:r>
              <a:rPr lang="pt-BR" sz="1800" b="0" i="0" dirty="0">
                <a:solidFill>
                  <a:srgbClr val="000000"/>
                </a:solidFill>
                <a:effectLst/>
                <a:latin typeface="Arial" panose="020B0604020202020204" pitchFamily="34" charset="0"/>
              </a:rPr>
              <a:t>, 2020 </a:t>
            </a:r>
          </a:p>
          <a:p>
            <a:pPr indent="450215" algn="just"/>
            <a:r>
              <a:rPr lang="pt-BR" sz="1800" b="0" i="0" dirty="0">
                <a:solidFill>
                  <a:srgbClr val="000000"/>
                </a:solidFill>
                <a:effectLst/>
                <a:latin typeface="Arial" panose="020B0604020202020204" pitchFamily="34" charset="0"/>
              </a:rPr>
              <a:t>A. U. </a:t>
            </a:r>
            <a:r>
              <a:rPr lang="pt-BR" sz="1800" b="0" i="0" dirty="0" err="1">
                <a:solidFill>
                  <a:srgbClr val="000000"/>
                </a:solidFill>
                <a:effectLst/>
                <a:latin typeface="Arial" panose="020B0604020202020204" pitchFamily="34" charset="0"/>
              </a:rPr>
              <a:t>Rech</a:t>
            </a:r>
            <a:r>
              <a:rPr lang="pt-BR" sz="1800" b="0" i="0" dirty="0">
                <a:solidFill>
                  <a:srgbClr val="000000"/>
                </a:solidFill>
                <a:effectLst/>
                <a:latin typeface="Arial" panose="020B0604020202020204" pitchFamily="34" charset="0"/>
              </a:rPr>
              <a:t>, Artificial </a:t>
            </a:r>
            <a:r>
              <a:rPr lang="pt-BR" sz="1800" b="0" i="0" dirty="0" err="1">
                <a:solidFill>
                  <a:srgbClr val="000000"/>
                </a:solidFill>
                <a:effectLst/>
                <a:latin typeface="Arial" panose="020B0604020202020204" pitchFamily="34" charset="0"/>
              </a:rPr>
              <a:t>intelligence</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environment</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and</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smart</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cities</a:t>
            </a:r>
            <a:r>
              <a:rPr lang="pt-BR" sz="1800" b="0" i="0" dirty="0">
                <a:solidFill>
                  <a:srgbClr val="000000"/>
                </a:solidFill>
                <a:effectLst/>
                <a:latin typeface="Arial" panose="020B0604020202020204" pitchFamily="34" charset="0"/>
              </a:rPr>
              <a:t>, Editora </a:t>
            </a:r>
            <a:r>
              <a:rPr lang="pt-BR" sz="1800" b="0" i="0" dirty="0" err="1">
                <a:solidFill>
                  <a:srgbClr val="000000"/>
                </a:solidFill>
                <a:effectLst/>
                <a:latin typeface="Arial" panose="020B0604020202020204" pitchFamily="34" charset="0"/>
              </a:rPr>
              <a:t>Educs</a:t>
            </a:r>
            <a:r>
              <a:rPr lang="pt-BR" sz="1800" b="0" i="0" dirty="0">
                <a:solidFill>
                  <a:srgbClr val="000000"/>
                </a:solidFill>
                <a:effectLst/>
                <a:latin typeface="Arial" panose="020B0604020202020204" pitchFamily="34" charset="0"/>
              </a:rPr>
              <a:t>, 2021 </a:t>
            </a:r>
          </a:p>
          <a:p>
            <a:pPr indent="450215" algn="just"/>
            <a:r>
              <a:rPr lang="pt-BR" sz="1800" b="0" i="0" dirty="0">
                <a:solidFill>
                  <a:srgbClr val="000000"/>
                </a:solidFill>
                <a:effectLst/>
                <a:latin typeface="Arial" panose="020B0604020202020204" pitchFamily="34" charset="0"/>
              </a:rPr>
              <a:t>G. C. L. Leal, Linguagem, programação e banco de dados: guia prático de aprendizagem - 1° Edição, Editora </a:t>
            </a:r>
            <a:r>
              <a:rPr lang="pt-BR" sz="1800" b="0" i="0" dirty="0" err="1">
                <a:solidFill>
                  <a:srgbClr val="000000"/>
                </a:solidFill>
                <a:effectLst/>
                <a:latin typeface="Arial" panose="020B0604020202020204" pitchFamily="34" charset="0"/>
              </a:rPr>
              <a:t>Intersaberes</a:t>
            </a:r>
            <a:r>
              <a:rPr lang="pt-BR" sz="1800" b="0" i="0" dirty="0">
                <a:solidFill>
                  <a:srgbClr val="000000"/>
                </a:solidFill>
                <a:effectLst/>
                <a:latin typeface="Arial" panose="020B0604020202020204" pitchFamily="34" charset="0"/>
              </a:rPr>
              <a:t>, 2015 </a:t>
            </a:r>
          </a:p>
          <a:p>
            <a:pPr indent="450215" algn="just"/>
            <a:r>
              <a:rPr lang="pt-BR" sz="1800" b="0" i="0" dirty="0">
                <a:solidFill>
                  <a:srgbClr val="000000"/>
                </a:solidFill>
                <a:effectLst/>
                <a:latin typeface="Arial" panose="020B0604020202020204" pitchFamily="34" charset="0"/>
              </a:rPr>
              <a:t>T. C. Guimarães, Comunicação e linguagem – 2ª edição, Editora Pearson, 2020 </a:t>
            </a:r>
          </a:p>
          <a:p>
            <a:pPr indent="450215" algn="just"/>
            <a:r>
              <a:rPr lang="pt-BR" sz="1800" b="0" i="0" dirty="0">
                <a:solidFill>
                  <a:srgbClr val="000000"/>
                </a:solidFill>
                <a:effectLst/>
                <a:latin typeface="Arial" panose="020B0604020202020204" pitchFamily="34" charset="0"/>
              </a:rPr>
              <a:t>A. M. T. </a:t>
            </a:r>
            <a:r>
              <a:rPr lang="pt-BR" sz="1800" b="0" i="0" dirty="0" err="1">
                <a:solidFill>
                  <a:srgbClr val="000000"/>
                </a:solidFill>
                <a:effectLst/>
                <a:latin typeface="Arial" panose="020B0604020202020204" pitchFamily="34" charset="0"/>
              </a:rPr>
              <a:t>Ibanos</a:t>
            </a:r>
            <a:r>
              <a:rPr lang="pt-BR" sz="1800" b="0" i="0" dirty="0">
                <a:solidFill>
                  <a:srgbClr val="000000"/>
                </a:solidFill>
                <a:effectLst/>
                <a:latin typeface="Arial" panose="020B0604020202020204" pitchFamily="34" charset="0"/>
              </a:rPr>
              <a:t>, et al., Fundamentos linguísticos e computação, Editora </a:t>
            </a:r>
            <a:r>
              <a:rPr lang="pt-BR" sz="1800" b="0" i="0" dirty="0" err="1">
                <a:solidFill>
                  <a:srgbClr val="000000"/>
                </a:solidFill>
                <a:effectLst/>
                <a:latin typeface="Arial" panose="020B0604020202020204" pitchFamily="34" charset="0"/>
              </a:rPr>
              <a:t>EdiPUC</a:t>
            </a:r>
            <a:r>
              <a:rPr lang="pt-BR" sz="1800" b="0" i="0" dirty="0">
                <a:solidFill>
                  <a:srgbClr val="000000"/>
                </a:solidFill>
                <a:effectLst/>
                <a:latin typeface="Arial" panose="020B0604020202020204" pitchFamily="34" charset="0"/>
              </a:rPr>
              <a:t>-RS, 2015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p:bldP spid="15" grpId="0"/>
      <p:bldP spid="17"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6" name="CaixaDeTexto 5">
            <a:extLst>
              <a:ext uri="{FF2B5EF4-FFF2-40B4-BE49-F238E27FC236}">
                <a16:creationId xmlns:a16="http://schemas.microsoft.com/office/drawing/2014/main" id="{F8217AE4-89E7-4EE6-BD27-6D2E38EDA1C6}"/>
              </a:ext>
            </a:extLst>
          </p:cNvPr>
          <p:cNvSpPr txBox="1"/>
          <p:nvPr/>
        </p:nvSpPr>
        <p:spPr>
          <a:xfrm>
            <a:off x="864301" y="1556792"/>
            <a:ext cx="6122436" cy="923330"/>
          </a:xfrm>
          <a:prstGeom prst="rect">
            <a:avLst/>
          </a:prstGeom>
          <a:noFill/>
        </p:spPr>
        <p:txBody>
          <a:bodyPr wrap="square">
            <a:spAutoFit/>
          </a:bodyPr>
          <a:lstStyle/>
          <a:p>
            <a:pPr marL="285750" indent="-285750">
              <a:buFont typeface="Arial" panose="020B0604020202020204" pitchFamily="34" charset="0"/>
              <a:buChar char="•"/>
            </a:pPr>
            <a:r>
              <a:rPr lang="pt-BR" b="0" i="0" dirty="0">
                <a:solidFill>
                  <a:srgbClr val="222222"/>
                </a:solidFill>
                <a:effectLst/>
                <a:latin typeface="Georgia" panose="02040502050405020303" pitchFamily="18" charset="0"/>
              </a:rPr>
              <a:t>A primeira coisa a explicar é que o que o </a:t>
            </a:r>
            <a:r>
              <a:rPr lang="pt-BR" b="0" i="0" dirty="0" err="1">
                <a:solidFill>
                  <a:srgbClr val="222222"/>
                </a:solidFill>
                <a:effectLst/>
                <a:latin typeface="Georgia" panose="02040502050405020303" pitchFamily="18" charset="0"/>
              </a:rPr>
              <a:t>ChatGPT</a:t>
            </a:r>
            <a:r>
              <a:rPr lang="pt-BR" b="0" i="0" dirty="0">
                <a:solidFill>
                  <a:srgbClr val="222222"/>
                </a:solidFill>
                <a:effectLst/>
                <a:latin typeface="Georgia" panose="02040502050405020303" pitchFamily="18" charset="0"/>
              </a:rPr>
              <a:t> está sempre tentando fazer fundamentalmente é produzir uma “continuação razoável”</a:t>
            </a:r>
            <a:endParaRPr lang="pt-BR" dirty="0"/>
          </a:p>
        </p:txBody>
      </p:sp>
      <p:sp>
        <p:nvSpPr>
          <p:cNvPr id="8" name="CaixaDeTexto 7">
            <a:extLst>
              <a:ext uri="{FF2B5EF4-FFF2-40B4-BE49-F238E27FC236}">
                <a16:creationId xmlns:a16="http://schemas.microsoft.com/office/drawing/2014/main" id="{1A820384-4D64-479E-9159-9D9D6B569892}"/>
              </a:ext>
            </a:extLst>
          </p:cNvPr>
          <p:cNvSpPr txBox="1"/>
          <p:nvPr/>
        </p:nvSpPr>
        <p:spPr>
          <a:xfrm>
            <a:off x="864301" y="2672801"/>
            <a:ext cx="6122436" cy="1477328"/>
          </a:xfrm>
          <a:prstGeom prst="rect">
            <a:avLst/>
          </a:prstGeom>
          <a:noFill/>
        </p:spPr>
        <p:txBody>
          <a:bodyPr wrap="square">
            <a:spAutoFit/>
          </a:bodyPr>
          <a:lstStyle/>
          <a:p>
            <a:pPr marL="285750" indent="-285750">
              <a:buFont typeface="Arial" panose="020B0604020202020204" pitchFamily="34" charset="0"/>
              <a:buChar char="•"/>
            </a:pPr>
            <a:r>
              <a:rPr lang="pt-BR" b="0" i="0" dirty="0">
                <a:solidFill>
                  <a:srgbClr val="222222"/>
                </a:solidFill>
                <a:effectLst/>
                <a:latin typeface="Georgia" panose="02040502050405020303" pitchFamily="18" charset="0"/>
              </a:rPr>
              <a:t>O modelo do ChapGP3 não olha para o texto literal; pois ele procura coisas que em certo sentido “combinam em significado”. Mas o resultado final é que ele produz uma lista de palavras que podem seguir, de acordo com um conjunto probabilístico.</a:t>
            </a:r>
            <a:endParaRPr lang="pt-BR" dirty="0"/>
          </a:p>
        </p:txBody>
      </p:sp>
      <p:sp>
        <p:nvSpPr>
          <p:cNvPr id="11" name="CaixaDeTexto 10">
            <a:extLst>
              <a:ext uri="{FF2B5EF4-FFF2-40B4-BE49-F238E27FC236}">
                <a16:creationId xmlns:a16="http://schemas.microsoft.com/office/drawing/2014/main" id="{C8A8041E-6C5E-437A-93B4-0C6779C1BE3A}"/>
              </a:ext>
            </a:extLst>
          </p:cNvPr>
          <p:cNvSpPr txBox="1"/>
          <p:nvPr/>
        </p:nvSpPr>
        <p:spPr>
          <a:xfrm>
            <a:off x="0" y="6616700"/>
            <a:ext cx="5197435" cy="369332"/>
          </a:xfrm>
          <a:prstGeom prst="rect">
            <a:avLst/>
          </a:prstGeom>
          <a:noFill/>
        </p:spPr>
        <p:txBody>
          <a:bodyPr wrap="square">
            <a:spAutoFit/>
          </a:bodyPr>
          <a:lstStyle/>
          <a:p>
            <a:r>
              <a:rPr lang="pt-BR" sz="900" dirty="0">
                <a:hlinkClick r:id="rId2"/>
              </a:rPr>
              <a:t>https://openai.com/research/instruction-following</a:t>
            </a:r>
            <a:endParaRPr lang="pt-BR" sz="900" dirty="0"/>
          </a:p>
          <a:p>
            <a:endParaRPr lang="pt-BR" sz="900" dirty="0"/>
          </a:p>
        </p:txBody>
      </p:sp>
      <p:sp>
        <p:nvSpPr>
          <p:cNvPr id="12" name="CaixaDeTexto 11">
            <a:extLst>
              <a:ext uri="{FF2B5EF4-FFF2-40B4-BE49-F238E27FC236}">
                <a16:creationId xmlns:a16="http://schemas.microsoft.com/office/drawing/2014/main" id="{D58BB4B3-E511-42C3-85DE-4501B11A1C8F}"/>
              </a:ext>
            </a:extLst>
          </p:cNvPr>
          <p:cNvSpPr txBox="1"/>
          <p:nvPr/>
        </p:nvSpPr>
        <p:spPr>
          <a:xfrm>
            <a:off x="2530475" y="6616700"/>
            <a:ext cx="4572000" cy="369332"/>
          </a:xfrm>
          <a:prstGeom prst="rect">
            <a:avLst/>
          </a:prstGeom>
          <a:noFill/>
        </p:spPr>
        <p:txBody>
          <a:bodyPr wrap="square">
            <a:spAutoFit/>
          </a:bodyPr>
          <a:lstStyle/>
          <a:p>
            <a:r>
              <a:rPr lang="pt-BR" sz="900" dirty="0">
                <a:hlinkClick r:id="rId3"/>
              </a:rPr>
              <a:t>https://openai.com/research/overview</a:t>
            </a:r>
            <a:endParaRPr lang="pt-BR" sz="900" dirty="0"/>
          </a:p>
          <a:p>
            <a:endParaRPr lang="pt-BR" sz="900" dirty="0"/>
          </a:p>
        </p:txBody>
      </p:sp>
      <p:sp>
        <p:nvSpPr>
          <p:cNvPr id="9" name="CaixaDeTexto 8">
            <a:extLst>
              <a:ext uri="{FF2B5EF4-FFF2-40B4-BE49-F238E27FC236}">
                <a16:creationId xmlns:a16="http://schemas.microsoft.com/office/drawing/2014/main" id="{DE47A513-AF1C-4BB8-AE17-26112C79C813}"/>
              </a:ext>
            </a:extLst>
          </p:cNvPr>
          <p:cNvSpPr txBox="1"/>
          <p:nvPr/>
        </p:nvSpPr>
        <p:spPr>
          <a:xfrm>
            <a:off x="970167" y="4342808"/>
            <a:ext cx="6122436" cy="1200329"/>
          </a:xfrm>
          <a:prstGeom prst="rect">
            <a:avLst/>
          </a:prstGeom>
          <a:noFill/>
        </p:spPr>
        <p:txBody>
          <a:bodyPr wrap="square">
            <a:spAutoFit/>
          </a:bodyPr>
          <a:lstStyle>
            <a:defPPr>
              <a:defRPr lang="pt-BR"/>
            </a:defPPr>
            <a:lvl1pPr marL="285750" indent="-285750">
              <a:buFont typeface="Arial" panose="020B0604020202020204" pitchFamily="34" charset="0"/>
              <a:buChar char="•"/>
              <a:defRPr b="0" i="0">
                <a:solidFill>
                  <a:srgbClr val="222222"/>
                </a:solidFill>
                <a:effectLst/>
                <a:latin typeface="Georgia" panose="02040502050405020303" pitchFamily="18" charset="0"/>
              </a:defRPr>
            </a:lvl1pPr>
          </a:lstStyle>
          <a:p>
            <a:r>
              <a:rPr lang="pt-BR" dirty="0"/>
              <a:t>175 bilhões de parâmetros que basicamente são o resultado de um treinamento em larga escala, baseado em um enorme corpus de texto – na web, em livros etc. – escritos por humanos. </a:t>
            </a:r>
          </a:p>
        </p:txBody>
      </p:sp>
    </p:spTree>
    <p:extLst>
      <p:ext uri="{BB962C8B-B14F-4D97-AF65-F5344CB8AC3E}">
        <p14:creationId xmlns:p14="http://schemas.microsoft.com/office/powerpoint/2010/main" val="41147108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5D48E81C-42A5-44BE-9D13-549BFF710023}"/>
              </a:ext>
            </a:extLst>
          </p:cNvPr>
          <p:cNvPicPr>
            <a:picLocks noChangeAspect="1"/>
          </p:cNvPicPr>
          <p:nvPr/>
        </p:nvPicPr>
        <p:blipFill>
          <a:blip r:embed="rId2"/>
          <a:stretch>
            <a:fillRect/>
          </a:stretch>
        </p:blipFill>
        <p:spPr>
          <a:xfrm>
            <a:off x="2195736" y="908720"/>
            <a:ext cx="4333982" cy="5579378"/>
          </a:xfrm>
          <a:prstGeom prst="rect">
            <a:avLst/>
          </a:prstGeom>
        </p:spPr>
      </p:pic>
      <p:sp>
        <p:nvSpPr>
          <p:cNvPr id="10" name="CaixaDeTexto 9">
            <a:extLst>
              <a:ext uri="{FF2B5EF4-FFF2-40B4-BE49-F238E27FC236}">
                <a16:creationId xmlns:a16="http://schemas.microsoft.com/office/drawing/2014/main" id="{45AFCAB2-5B81-45DE-9D19-27B140FFEBFA}"/>
              </a:ext>
            </a:extLst>
          </p:cNvPr>
          <p:cNvSpPr txBox="1"/>
          <p:nvPr/>
        </p:nvSpPr>
        <p:spPr>
          <a:xfrm>
            <a:off x="-8408" y="6616700"/>
            <a:ext cx="9059563" cy="507831"/>
          </a:xfrm>
          <a:prstGeom prst="rect">
            <a:avLst/>
          </a:prstGeom>
          <a:noFill/>
        </p:spPr>
        <p:txBody>
          <a:bodyPr wrap="square">
            <a:spAutoFit/>
          </a:bodyPr>
          <a:lstStyle/>
          <a:p>
            <a:r>
              <a:rPr lang="pt-BR" sz="900" dirty="0"/>
              <a:t>Fonte: </a:t>
            </a:r>
            <a:r>
              <a:rPr lang="pt-BR" sz="900" dirty="0">
                <a:hlinkClick r:id="rId3"/>
              </a:rPr>
              <a:t>https://writings.stephenwolfram.com/2023/01/wolframalpha-as-the-way-to-bring-computational-knowledge-superpowers-to-chatgpt/</a:t>
            </a:r>
            <a:endParaRPr lang="pt-BR" sz="900" dirty="0"/>
          </a:p>
          <a:p>
            <a:endParaRPr lang="pt-BR" sz="900" dirty="0"/>
          </a:p>
          <a:p>
            <a:endParaRPr lang="pt-BR" sz="900" dirty="0"/>
          </a:p>
        </p:txBody>
      </p:sp>
    </p:spTree>
    <p:extLst>
      <p:ext uri="{BB962C8B-B14F-4D97-AF65-F5344CB8AC3E}">
        <p14:creationId xmlns:p14="http://schemas.microsoft.com/office/powerpoint/2010/main" val="23810598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7" name="Imagem 6">
            <a:extLst>
              <a:ext uri="{FF2B5EF4-FFF2-40B4-BE49-F238E27FC236}">
                <a16:creationId xmlns:a16="http://schemas.microsoft.com/office/drawing/2014/main" id="{00763BF1-954B-40E9-80BE-93CC33C3D30F}"/>
              </a:ext>
            </a:extLst>
          </p:cNvPr>
          <p:cNvPicPr>
            <a:picLocks noChangeAspect="1"/>
          </p:cNvPicPr>
          <p:nvPr/>
        </p:nvPicPr>
        <p:blipFill>
          <a:blip r:embed="rId2"/>
          <a:stretch>
            <a:fillRect/>
          </a:stretch>
        </p:blipFill>
        <p:spPr>
          <a:xfrm>
            <a:off x="1187624" y="3651989"/>
            <a:ext cx="7095534" cy="2531740"/>
          </a:xfrm>
          <a:prstGeom prst="rect">
            <a:avLst/>
          </a:prstGeom>
        </p:spPr>
      </p:pic>
      <p:sp>
        <p:nvSpPr>
          <p:cNvPr id="6" name="CaixaDeTexto 5">
            <a:extLst>
              <a:ext uri="{FF2B5EF4-FFF2-40B4-BE49-F238E27FC236}">
                <a16:creationId xmlns:a16="http://schemas.microsoft.com/office/drawing/2014/main" id="{9C231004-5948-421C-8B73-91A91BDD6D7A}"/>
              </a:ext>
            </a:extLst>
          </p:cNvPr>
          <p:cNvSpPr txBox="1"/>
          <p:nvPr/>
        </p:nvSpPr>
        <p:spPr>
          <a:xfrm>
            <a:off x="755576" y="1667167"/>
            <a:ext cx="6527079" cy="1200329"/>
          </a:xfrm>
          <a:prstGeom prst="rect">
            <a:avLst/>
          </a:prstGeom>
          <a:noFill/>
        </p:spPr>
        <p:txBody>
          <a:bodyPr wrap="square">
            <a:spAutoFit/>
          </a:bodyPr>
          <a:lstStyle/>
          <a:p>
            <a:r>
              <a:rPr lang="pt-BR" dirty="0"/>
              <a:t>objetivo é ter um input correspondente a uma posição {</a:t>
            </a:r>
            <a:r>
              <a:rPr lang="pt-BR" dirty="0" err="1"/>
              <a:t>x,y</a:t>
            </a:r>
            <a:r>
              <a:rPr lang="pt-BR" dirty="0"/>
              <a:t>} – e então “reconhecê-la” como qualquer um dos três pontos mais próximos. O reconhecimento do input requer que a rede calcule uma função de {</a:t>
            </a:r>
            <a:r>
              <a:rPr lang="pt-BR" dirty="0" err="1"/>
              <a:t>x,y</a:t>
            </a:r>
            <a:r>
              <a:rPr lang="pt-BR" dirty="0"/>
              <a:t>} como:</a:t>
            </a:r>
          </a:p>
        </p:txBody>
      </p:sp>
    </p:spTree>
    <p:extLst>
      <p:ext uri="{BB962C8B-B14F-4D97-AF65-F5344CB8AC3E}">
        <p14:creationId xmlns:p14="http://schemas.microsoft.com/office/powerpoint/2010/main" val="32936540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CBBC8D4C-C5D0-4840-90AC-97D3AF12BCF0}"/>
              </a:ext>
            </a:extLst>
          </p:cNvPr>
          <p:cNvPicPr>
            <a:picLocks noChangeAspect="1"/>
          </p:cNvPicPr>
          <p:nvPr/>
        </p:nvPicPr>
        <p:blipFill>
          <a:blip r:embed="rId2"/>
          <a:stretch>
            <a:fillRect/>
          </a:stretch>
        </p:blipFill>
        <p:spPr>
          <a:xfrm>
            <a:off x="3275856" y="3325878"/>
            <a:ext cx="3098169" cy="2862322"/>
          </a:xfrm>
          <a:prstGeom prst="rect">
            <a:avLst/>
          </a:prstGeom>
        </p:spPr>
      </p:pic>
      <p:sp>
        <p:nvSpPr>
          <p:cNvPr id="10" name="CaixaDeTexto 9">
            <a:extLst>
              <a:ext uri="{FF2B5EF4-FFF2-40B4-BE49-F238E27FC236}">
                <a16:creationId xmlns:a16="http://schemas.microsoft.com/office/drawing/2014/main" id="{19BC7CE4-ED46-4205-BD61-2849878A2130}"/>
              </a:ext>
            </a:extLst>
          </p:cNvPr>
          <p:cNvSpPr txBox="1"/>
          <p:nvPr/>
        </p:nvSpPr>
        <p:spPr>
          <a:xfrm>
            <a:off x="9144000" y="1791564"/>
            <a:ext cx="4247316" cy="2862322"/>
          </a:xfrm>
          <a:prstGeom prst="rect">
            <a:avLst/>
          </a:prstGeom>
          <a:noFill/>
        </p:spPr>
        <p:txBody>
          <a:bodyPr wrap="square">
            <a:spAutoFit/>
          </a:bodyPr>
          <a:lstStyle/>
          <a:p>
            <a:r>
              <a:rPr lang="en-US" b="0" i="0" dirty="0">
                <a:solidFill>
                  <a:srgbClr val="222222"/>
                </a:solidFill>
                <a:effectLst/>
                <a:latin typeface="Georgia" panose="02040502050405020303" pitchFamily="18" charset="0"/>
              </a:rPr>
              <a:t>Each “neuron” is effectively set up to evaluate a simple numerical function. And to “use” the network, we simply feed numbers (like our coordinates </a:t>
            </a:r>
            <a:r>
              <a:rPr lang="en-US" b="0" i="1" dirty="0">
                <a:solidFill>
                  <a:srgbClr val="222222"/>
                </a:solidFill>
                <a:effectLst/>
                <a:latin typeface="Georgia" panose="02040502050405020303" pitchFamily="18" charset="0"/>
              </a:rPr>
              <a:t>x</a:t>
            </a:r>
            <a:r>
              <a:rPr lang="en-US" b="0" i="0" dirty="0">
                <a:solidFill>
                  <a:srgbClr val="222222"/>
                </a:solidFill>
                <a:effectLst/>
                <a:latin typeface="Georgia" panose="02040502050405020303" pitchFamily="18" charset="0"/>
              </a:rPr>
              <a:t> and </a:t>
            </a:r>
            <a:r>
              <a:rPr lang="en-US" b="0" i="1" dirty="0">
                <a:solidFill>
                  <a:srgbClr val="222222"/>
                </a:solidFill>
                <a:effectLst/>
                <a:latin typeface="Georgia" panose="02040502050405020303" pitchFamily="18" charset="0"/>
              </a:rPr>
              <a:t>y</a:t>
            </a:r>
            <a:r>
              <a:rPr lang="en-US" b="0" i="0" dirty="0">
                <a:solidFill>
                  <a:srgbClr val="222222"/>
                </a:solidFill>
                <a:effectLst/>
                <a:latin typeface="Georgia" panose="02040502050405020303" pitchFamily="18" charset="0"/>
              </a:rPr>
              <a:t>) in at the top, then have neurons on each layer “evaluate their functions” and feed the results forward through the network—eventually producing the final result at the bottom:</a:t>
            </a:r>
            <a:endParaRPr lang="pt-BR" dirty="0"/>
          </a:p>
        </p:txBody>
      </p:sp>
      <p:sp>
        <p:nvSpPr>
          <p:cNvPr id="8" name="CaixaDeTexto 7">
            <a:extLst>
              <a:ext uri="{FF2B5EF4-FFF2-40B4-BE49-F238E27FC236}">
                <a16:creationId xmlns:a16="http://schemas.microsoft.com/office/drawing/2014/main" id="{7F37F064-62F7-45AF-A8BA-85EC3EA18016}"/>
              </a:ext>
            </a:extLst>
          </p:cNvPr>
          <p:cNvSpPr txBox="1"/>
          <p:nvPr/>
        </p:nvSpPr>
        <p:spPr>
          <a:xfrm>
            <a:off x="251520" y="2060631"/>
            <a:ext cx="7875349" cy="923330"/>
          </a:xfrm>
          <a:prstGeom prst="rect">
            <a:avLst/>
          </a:prstGeom>
          <a:noFill/>
        </p:spPr>
        <p:txBody>
          <a:bodyPr wrap="square">
            <a:spAutoFit/>
          </a:bodyPr>
          <a:lstStyle/>
          <a:p>
            <a:r>
              <a:rPr lang="pt-BR" dirty="0"/>
              <a:t>Então, como é a arquitetura de uma rede neural? Em última análise, uma rede neural é uma coleção conectada de “neurônios” idealizados – geralmente dispostos em camadas – com um exemplo simples sendo</a:t>
            </a:r>
          </a:p>
        </p:txBody>
      </p:sp>
    </p:spTree>
    <p:extLst>
      <p:ext uri="{BB962C8B-B14F-4D97-AF65-F5344CB8AC3E}">
        <p14:creationId xmlns:p14="http://schemas.microsoft.com/office/powerpoint/2010/main" val="14607195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10" name="CaixaDeTexto 9">
            <a:extLst>
              <a:ext uri="{FF2B5EF4-FFF2-40B4-BE49-F238E27FC236}">
                <a16:creationId xmlns:a16="http://schemas.microsoft.com/office/drawing/2014/main" id="{19BC7CE4-ED46-4205-BD61-2849878A2130}"/>
              </a:ext>
            </a:extLst>
          </p:cNvPr>
          <p:cNvSpPr txBox="1"/>
          <p:nvPr/>
        </p:nvSpPr>
        <p:spPr>
          <a:xfrm>
            <a:off x="9144000" y="1791564"/>
            <a:ext cx="4247316" cy="2862322"/>
          </a:xfrm>
          <a:prstGeom prst="rect">
            <a:avLst/>
          </a:prstGeom>
          <a:noFill/>
        </p:spPr>
        <p:txBody>
          <a:bodyPr wrap="square">
            <a:spAutoFit/>
          </a:bodyPr>
          <a:lstStyle/>
          <a:p>
            <a:r>
              <a:rPr lang="en-US" b="0" i="0" dirty="0">
                <a:solidFill>
                  <a:srgbClr val="222222"/>
                </a:solidFill>
                <a:effectLst/>
                <a:latin typeface="Georgia" panose="02040502050405020303" pitchFamily="18" charset="0"/>
              </a:rPr>
              <a:t>Each “neuron” is effectively set up to evaluate a simple numerical function. And to “use” the network, we simply feed numbers (like our coordinates </a:t>
            </a:r>
            <a:r>
              <a:rPr lang="en-US" b="0" i="1" dirty="0">
                <a:solidFill>
                  <a:srgbClr val="222222"/>
                </a:solidFill>
                <a:effectLst/>
                <a:latin typeface="Georgia" panose="02040502050405020303" pitchFamily="18" charset="0"/>
              </a:rPr>
              <a:t>x</a:t>
            </a:r>
            <a:r>
              <a:rPr lang="en-US" b="0" i="0" dirty="0">
                <a:solidFill>
                  <a:srgbClr val="222222"/>
                </a:solidFill>
                <a:effectLst/>
                <a:latin typeface="Georgia" panose="02040502050405020303" pitchFamily="18" charset="0"/>
              </a:rPr>
              <a:t> and </a:t>
            </a:r>
            <a:r>
              <a:rPr lang="en-US" b="0" i="1" dirty="0">
                <a:solidFill>
                  <a:srgbClr val="222222"/>
                </a:solidFill>
                <a:effectLst/>
                <a:latin typeface="Georgia" panose="02040502050405020303" pitchFamily="18" charset="0"/>
              </a:rPr>
              <a:t>y</a:t>
            </a:r>
            <a:r>
              <a:rPr lang="en-US" b="0" i="0" dirty="0">
                <a:solidFill>
                  <a:srgbClr val="222222"/>
                </a:solidFill>
                <a:effectLst/>
                <a:latin typeface="Georgia" panose="02040502050405020303" pitchFamily="18" charset="0"/>
              </a:rPr>
              <a:t>) in at the top, then have neurons on each layer “evaluate their functions” and feed the results forward through the network—eventually producing the final result at the bottom:</a:t>
            </a:r>
            <a:endParaRPr lang="pt-BR" dirty="0"/>
          </a:p>
        </p:txBody>
      </p:sp>
      <p:pic>
        <p:nvPicPr>
          <p:cNvPr id="6" name="Imagem 5">
            <a:extLst>
              <a:ext uri="{FF2B5EF4-FFF2-40B4-BE49-F238E27FC236}">
                <a16:creationId xmlns:a16="http://schemas.microsoft.com/office/drawing/2014/main" id="{8A3E9A83-6C74-41B4-83BA-8BECD64ABC48}"/>
              </a:ext>
            </a:extLst>
          </p:cNvPr>
          <p:cNvPicPr>
            <a:picLocks noChangeAspect="1"/>
          </p:cNvPicPr>
          <p:nvPr/>
        </p:nvPicPr>
        <p:blipFill>
          <a:blip r:embed="rId2"/>
          <a:stretch>
            <a:fillRect/>
          </a:stretch>
        </p:blipFill>
        <p:spPr>
          <a:xfrm>
            <a:off x="2915816" y="3452021"/>
            <a:ext cx="3538656" cy="3251427"/>
          </a:xfrm>
          <a:prstGeom prst="rect">
            <a:avLst/>
          </a:prstGeom>
        </p:spPr>
      </p:pic>
      <p:sp>
        <p:nvSpPr>
          <p:cNvPr id="7" name="CaixaDeTexto 6">
            <a:extLst>
              <a:ext uri="{FF2B5EF4-FFF2-40B4-BE49-F238E27FC236}">
                <a16:creationId xmlns:a16="http://schemas.microsoft.com/office/drawing/2014/main" id="{902E22AE-F0DE-4359-8F9E-F5643B72A3AC}"/>
              </a:ext>
            </a:extLst>
          </p:cNvPr>
          <p:cNvSpPr txBox="1"/>
          <p:nvPr/>
        </p:nvSpPr>
        <p:spPr>
          <a:xfrm>
            <a:off x="557917" y="1556792"/>
            <a:ext cx="7974523" cy="1754326"/>
          </a:xfrm>
          <a:prstGeom prst="rect">
            <a:avLst/>
          </a:prstGeom>
          <a:noFill/>
        </p:spPr>
        <p:txBody>
          <a:bodyPr wrap="square">
            <a:spAutoFit/>
          </a:bodyPr>
          <a:lstStyle/>
          <a:p>
            <a:r>
              <a:rPr lang="pt-BR" dirty="0"/>
              <a:t>Cada “neurônio” é efetivamente configurado para avaliar uma função numérica simples. E para “usar” a rede, simplesmente alimentamos os números (como nossas coordenadas x e y) no topo, então temos neurônios em cada camada para “avaliar suas funções” e alimentar os resultados adiante através da rede, eventualmente produzindo o resultado final no fundo</a:t>
            </a:r>
          </a:p>
        </p:txBody>
      </p:sp>
    </p:spTree>
    <p:extLst>
      <p:ext uri="{BB962C8B-B14F-4D97-AF65-F5344CB8AC3E}">
        <p14:creationId xmlns:p14="http://schemas.microsoft.com/office/powerpoint/2010/main" val="408982983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46" name="CaixaDeTexto 45">
            <a:extLst>
              <a:ext uri="{FF2B5EF4-FFF2-40B4-BE49-F238E27FC236}">
                <a16:creationId xmlns:a16="http://schemas.microsoft.com/office/drawing/2014/main" id="{2EE860F1-B523-438B-90DE-F9C0BDC246D9}"/>
              </a:ext>
            </a:extLst>
          </p:cNvPr>
          <p:cNvSpPr txBox="1"/>
          <p:nvPr/>
        </p:nvSpPr>
        <p:spPr>
          <a:xfrm>
            <a:off x="-6805264" y="1478062"/>
            <a:ext cx="6534472" cy="5078313"/>
          </a:xfrm>
          <a:prstGeom prst="rect">
            <a:avLst/>
          </a:prstGeom>
          <a:noFill/>
        </p:spPr>
        <p:txBody>
          <a:bodyPr wrap="square">
            <a:spAutoFit/>
          </a:bodyPr>
          <a:lstStyle/>
          <a:p>
            <a:r>
              <a:rPr lang="pt-BR" dirty="0"/>
              <a:t>In </a:t>
            </a:r>
            <a:r>
              <a:rPr lang="pt-BR" dirty="0" err="1"/>
              <a:t>the</a:t>
            </a:r>
            <a:r>
              <a:rPr lang="pt-BR" dirty="0"/>
              <a:t> </a:t>
            </a:r>
            <a:r>
              <a:rPr lang="pt-BR" dirty="0" err="1"/>
              <a:t>traditional</a:t>
            </a:r>
            <a:r>
              <a:rPr lang="pt-BR" dirty="0"/>
              <a:t> (</a:t>
            </a:r>
            <a:r>
              <a:rPr lang="pt-BR" dirty="0" err="1"/>
              <a:t>biologically</a:t>
            </a:r>
            <a:r>
              <a:rPr lang="pt-BR" dirty="0"/>
              <a:t> </a:t>
            </a:r>
            <a:r>
              <a:rPr lang="pt-BR" dirty="0" err="1"/>
              <a:t>inspired</a:t>
            </a:r>
            <a:r>
              <a:rPr lang="pt-BR" dirty="0"/>
              <a:t>) setup </a:t>
            </a:r>
            <a:r>
              <a:rPr lang="pt-BR" dirty="0" err="1"/>
              <a:t>each</a:t>
            </a:r>
            <a:r>
              <a:rPr lang="pt-BR" dirty="0"/>
              <a:t> </a:t>
            </a:r>
            <a:r>
              <a:rPr lang="pt-BR" dirty="0" err="1"/>
              <a:t>neuron</a:t>
            </a:r>
            <a:r>
              <a:rPr lang="pt-BR" dirty="0"/>
              <a:t> </a:t>
            </a:r>
            <a:r>
              <a:rPr lang="pt-BR" dirty="0" err="1"/>
              <a:t>effectively</a:t>
            </a:r>
            <a:r>
              <a:rPr lang="pt-BR" dirty="0"/>
              <a:t> </a:t>
            </a:r>
            <a:r>
              <a:rPr lang="pt-BR" dirty="0" err="1"/>
              <a:t>has</a:t>
            </a:r>
            <a:r>
              <a:rPr lang="pt-BR" dirty="0"/>
              <a:t> a </a:t>
            </a:r>
            <a:r>
              <a:rPr lang="pt-BR" dirty="0" err="1"/>
              <a:t>certain</a:t>
            </a:r>
            <a:r>
              <a:rPr lang="pt-BR" dirty="0"/>
              <a:t> set </a:t>
            </a:r>
            <a:r>
              <a:rPr lang="pt-BR" dirty="0" err="1"/>
              <a:t>of</a:t>
            </a:r>
            <a:r>
              <a:rPr lang="pt-BR" dirty="0"/>
              <a:t> “</a:t>
            </a:r>
            <a:r>
              <a:rPr lang="pt-BR" dirty="0" err="1"/>
              <a:t>incoming</a:t>
            </a:r>
            <a:r>
              <a:rPr lang="pt-BR" dirty="0"/>
              <a:t> connections” </a:t>
            </a:r>
            <a:r>
              <a:rPr lang="pt-BR" dirty="0" err="1"/>
              <a:t>from</a:t>
            </a:r>
            <a:r>
              <a:rPr lang="pt-BR" dirty="0"/>
              <a:t> </a:t>
            </a:r>
            <a:r>
              <a:rPr lang="pt-BR" dirty="0" err="1"/>
              <a:t>the</a:t>
            </a:r>
            <a:r>
              <a:rPr lang="pt-BR" dirty="0"/>
              <a:t> </a:t>
            </a:r>
            <a:r>
              <a:rPr lang="pt-BR" dirty="0" err="1"/>
              <a:t>neurons</a:t>
            </a:r>
            <a:r>
              <a:rPr lang="pt-BR" dirty="0"/>
              <a:t> </a:t>
            </a:r>
            <a:r>
              <a:rPr lang="pt-BR" dirty="0" err="1"/>
              <a:t>on</a:t>
            </a:r>
            <a:r>
              <a:rPr lang="pt-BR" dirty="0"/>
              <a:t> </a:t>
            </a:r>
            <a:r>
              <a:rPr lang="pt-BR" dirty="0" err="1"/>
              <a:t>the</a:t>
            </a:r>
            <a:r>
              <a:rPr lang="pt-BR" dirty="0"/>
              <a:t> </a:t>
            </a:r>
            <a:r>
              <a:rPr lang="pt-BR" dirty="0" err="1"/>
              <a:t>previous</a:t>
            </a:r>
            <a:r>
              <a:rPr lang="pt-BR" dirty="0"/>
              <a:t> </a:t>
            </a:r>
            <a:r>
              <a:rPr lang="pt-BR" dirty="0" err="1"/>
              <a:t>layer</a:t>
            </a:r>
            <a:r>
              <a:rPr lang="pt-BR" dirty="0"/>
              <a:t>, </a:t>
            </a:r>
            <a:r>
              <a:rPr lang="pt-BR" dirty="0" err="1"/>
              <a:t>with</a:t>
            </a:r>
            <a:r>
              <a:rPr lang="pt-BR" dirty="0"/>
              <a:t> </a:t>
            </a:r>
            <a:r>
              <a:rPr lang="pt-BR" dirty="0" err="1"/>
              <a:t>each</a:t>
            </a:r>
            <a:r>
              <a:rPr lang="pt-BR" dirty="0"/>
              <a:t> connection </a:t>
            </a:r>
            <a:r>
              <a:rPr lang="pt-BR" dirty="0" err="1"/>
              <a:t>being</a:t>
            </a:r>
            <a:r>
              <a:rPr lang="pt-BR" dirty="0"/>
              <a:t> </a:t>
            </a:r>
            <a:r>
              <a:rPr lang="pt-BR" dirty="0" err="1"/>
              <a:t>assigned</a:t>
            </a:r>
            <a:r>
              <a:rPr lang="pt-BR" dirty="0"/>
              <a:t> a </a:t>
            </a:r>
            <a:r>
              <a:rPr lang="pt-BR" dirty="0" err="1"/>
              <a:t>certain</a:t>
            </a:r>
            <a:r>
              <a:rPr lang="pt-BR" dirty="0"/>
              <a:t> “</a:t>
            </a:r>
            <a:r>
              <a:rPr lang="pt-BR" dirty="0" err="1"/>
              <a:t>weight</a:t>
            </a:r>
            <a:r>
              <a:rPr lang="pt-BR" dirty="0"/>
              <a:t>” (</a:t>
            </a:r>
            <a:r>
              <a:rPr lang="pt-BR" dirty="0" err="1"/>
              <a:t>which</a:t>
            </a:r>
            <a:r>
              <a:rPr lang="pt-BR" dirty="0"/>
              <a:t> </a:t>
            </a:r>
            <a:r>
              <a:rPr lang="pt-BR" dirty="0" err="1"/>
              <a:t>can</a:t>
            </a:r>
            <a:r>
              <a:rPr lang="pt-BR" dirty="0"/>
              <a:t> </a:t>
            </a:r>
            <a:r>
              <a:rPr lang="pt-BR" dirty="0" err="1"/>
              <a:t>be</a:t>
            </a:r>
            <a:r>
              <a:rPr lang="pt-BR" dirty="0"/>
              <a:t> a positive </a:t>
            </a:r>
            <a:r>
              <a:rPr lang="pt-BR" dirty="0" err="1"/>
              <a:t>or</a:t>
            </a:r>
            <a:r>
              <a:rPr lang="pt-BR" dirty="0"/>
              <a:t> negative </a:t>
            </a:r>
            <a:r>
              <a:rPr lang="pt-BR" dirty="0" err="1"/>
              <a:t>number</a:t>
            </a:r>
            <a:r>
              <a:rPr lang="pt-BR" dirty="0"/>
              <a:t>). The </a:t>
            </a:r>
            <a:r>
              <a:rPr lang="pt-BR" dirty="0" err="1"/>
              <a:t>value</a:t>
            </a:r>
            <a:r>
              <a:rPr lang="pt-BR" dirty="0"/>
              <a:t> </a:t>
            </a:r>
            <a:r>
              <a:rPr lang="pt-BR" dirty="0" err="1"/>
              <a:t>of</a:t>
            </a:r>
            <a:r>
              <a:rPr lang="pt-BR" dirty="0"/>
              <a:t> a </a:t>
            </a:r>
            <a:r>
              <a:rPr lang="pt-BR" dirty="0" err="1"/>
              <a:t>given</a:t>
            </a:r>
            <a:r>
              <a:rPr lang="pt-BR" dirty="0"/>
              <a:t> </a:t>
            </a:r>
            <a:r>
              <a:rPr lang="pt-BR" dirty="0" err="1"/>
              <a:t>neuron</a:t>
            </a:r>
            <a:r>
              <a:rPr lang="pt-BR" dirty="0"/>
              <a:t> </a:t>
            </a:r>
            <a:r>
              <a:rPr lang="pt-BR" dirty="0" err="1"/>
              <a:t>is</a:t>
            </a:r>
            <a:r>
              <a:rPr lang="pt-BR" dirty="0"/>
              <a:t> </a:t>
            </a:r>
            <a:r>
              <a:rPr lang="pt-BR" dirty="0" err="1"/>
              <a:t>determined</a:t>
            </a:r>
            <a:r>
              <a:rPr lang="pt-BR" dirty="0"/>
              <a:t> </a:t>
            </a:r>
            <a:r>
              <a:rPr lang="pt-BR" dirty="0" err="1"/>
              <a:t>by</a:t>
            </a:r>
            <a:r>
              <a:rPr lang="pt-BR" dirty="0"/>
              <a:t> </a:t>
            </a:r>
            <a:r>
              <a:rPr lang="pt-BR" dirty="0" err="1"/>
              <a:t>multiplying</a:t>
            </a:r>
            <a:r>
              <a:rPr lang="pt-BR" dirty="0"/>
              <a:t> </a:t>
            </a:r>
            <a:r>
              <a:rPr lang="pt-BR" dirty="0" err="1"/>
              <a:t>the</a:t>
            </a:r>
            <a:r>
              <a:rPr lang="pt-BR" dirty="0"/>
              <a:t> </a:t>
            </a:r>
            <a:r>
              <a:rPr lang="pt-BR" dirty="0" err="1"/>
              <a:t>values</a:t>
            </a:r>
            <a:r>
              <a:rPr lang="pt-BR" dirty="0"/>
              <a:t> </a:t>
            </a:r>
            <a:r>
              <a:rPr lang="pt-BR" dirty="0" err="1"/>
              <a:t>of</a:t>
            </a:r>
            <a:r>
              <a:rPr lang="pt-BR" dirty="0"/>
              <a:t> “</a:t>
            </a:r>
            <a:r>
              <a:rPr lang="pt-BR" dirty="0" err="1"/>
              <a:t>previous</a:t>
            </a:r>
            <a:r>
              <a:rPr lang="pt-BR" dirty="0"/>
              <a:t> </a:t>
            </a:r>
            <a:r>
              <a:rPr lang="pt-BR" dirty="0" err="1"/>
              <a:t>neurons</a:t>
            </a:r>
            <a:r>
              <a:rPr lang="pt-BR" dirty="0"/>
              <a:t>” </a:t>
            </a:r>
            <a:r>
              <a:rPr lang="pt-BR" dirty="0" err="1"/>
              <a:t>by</a:t>
            </a:r>
            <a:r>
              <a:rPr lang="pt-BR" dirty="0"/>
              <a:t> </a:t>
            </a:r>
            <a:r>
              <a:rPr lang="pt-BR" dirty="0" err="1"/>
              <a:t>their</a:t>
            </a:r>
            <a:r>
              <a:rPr lang="pt-BR" dirty="0"/>
              <a:t> </a:t>
            </a:r>
            <a:r>
              <a:rPr lang="pt-BR" dirty="0" err="1"/>
              <a:t>corresponding</a:t>
            </a:r>
            <a:r>
              <a:rPr lang="pt-BR" dirty="0"/>
              <a:t> </a:t>
            </a:r>
            <a:r>
              <a:rPr lang="pt-BR" dirty="0" err="1"/>
              <a:t>weights</a:t>
            </a:r>
            <a:r>
              <a:rPr lang="pt-BR" dirty="0"/>
              <a:t>, </a:t>
            </a:r>
            <a:r>
              <a:rPr lang="pt-BR" dirty="0" err="1"/>
              <a:t>then</a:t>
            </a:r>
            <a:r>
              <a:rPr lang="pt-BR" dirty="0"/>
              <a:t> </a:t>
            </a:r>
            <a:r>
              <a:rPr lang="pt-BR" dirty="0" err="1"/>
              <a:t>adding</a:t>
            </a:r>
            <a:r>
              <a:rPr lang="pt-BR" dirty="0"/>
              <a:t> </a:t>
            </a:r>
            <a:r>
              <a:rPr lang="pt-BR" dirty="0" err="1"/>
              <a:t>these</a:t>
            </a:r>
            <a:r>
              <a:rPr lang="pt-BR" dirty="0"/>
              <a:t> </a:t>
            </a:r>
            <a:r>
              <a:rPr lang="pt-BR" dirty="0" err="1"/>
              <a:t>up</a:t>
            </a:r>
            <a:r>
              <a:rPr lang="pt-BR" dirty="0"/>
              <a:t> </a:t>
            </a:r>
            <a:r>
              <a:rPr lang="pt-BR" dirty="0" err="1"/>
              <a:t>and</a:t>
            </a:r>
            <a:r>
              <a:rPr lang="pt-BR" dirty="0"/>
              <a:t> </a:t>
            </a:r>
            <a:r>
              <a:rPr lang="pt-BR" dirty="0" err="1"/>
              <a:t>adding</a:t>
            </a:r>
            <a:r>
              <a:rPr lang="pt-BR" dirty="0"/>
              <a:t> a </a:t>
            </a:r>
            <a:r>
              <a:rPr lang="pt-BR" dirty="0" err="1"/>
              <a:t>constant</a:t>
            </a:r>
            <a:r>
              <a:rPr lang="pt-BR" dirty="0"/>
              <a:t>—</a:t>
            </a:r>
            <a:r>
              <a:rPr lang="pt-BR" dirty="0" err="1"/>
              <a:t>and</a:t>
            </a:r>
            <a:r>
              <a:rPr lang="pt-BR" dirty="0"/>
              <a:t> </a:t>
            </a:r>
            <a:r>
              <a:rPr lang="pt-BR" dirty="0" err="1"/>
              <a:t>finally</a:t>
            </a:r>
            <a:r>
              <a:rPr lang="pt-BR" dirty="0"/>
              <a:t> </a:t>
            </a:r>
            <a:r>
              <a:rPr lang="pt-BR" dirty="0" err="1"/>
              <a:t>applying</a:t>
            </a:r>
            <a:r>
              <a:rPr lang="pt-BR" dirty="0"/>
              <a:t> a “</a:t>
            </a:r>
            <a:r>
              <a:rPr lang="pt-BR" dirty="0" err="1"/>
              <a:t>thresholding</a:t>
            </a:r>
            <a:r>
              <a:rPr lang="pt-BR" dirty="0"/>
              <a:t>” (</a:t>
            </a:r>
            <a:r>
              <a:rPr lang="pt-BR" dirty="0" err="1"/>
              <a:t>or</a:t>
            </a:r>
            <a:r>
              <a:rPr lang="pt-BR" dirty="0"/>
              <a:t> “</a:t>
            </a:r>
            <a:r>
              <a:rPr lang="pt-BR" dirty="0" err="1"/>
              <a:t>activation</a:t>
            </a:r>
            <a:r>
              <a:rPr lang="pt-BR" dirty="0"/>
              <a:t>”) </a:t>
            </a:r>
            <a:r>
              <a:rPr lang="pt-BR" dirty="0" err="1"/>
              <a:t>function</a:t>
            </a:r>
            <a:r>
              <a:rPr lang="pt-BR" dirty="0"/>
              <a:t>. In </a:t>
            </a:r>
            <a:r>
              <a:rPr lang="pt-BR" dirty="0" err="1"/>
              <a:t>mathematical</a:t>
            </a:r>
            <a:r>
              <a:rPr lang="pt-BR" dirty="0"/>
              <a:t> </a:t>
            </a:r>
            <a:r>
              <a:rPr lang="pt-BR" dirty="0" err="1"/>
              <a:t>terms</a:t>
            </a:r>
            <a:r>
              <a:rPr lang="pt-BR" dirty="0"/>
              <a:t>, </a:t>
            </a:r>
            <a:r>
              <a:rPr lang="pt-BR" dirty="0" err="1"/>
              <a:t>if</a:t>
            </a:r>
            <a:r>
              <a:rPr lang="pt-BR" dirty="0"/>
              <a:t> a </a:t>
            </a:r>
            <a:r>
              <a:rPr lang="pt-BR" dirty="0" err="1"/>
              <a:t>neuron</a:t>
            </a:r>
            <a:r>
              <a:rPr lang="pt-BR" dirty="0"/>
              <a:t> </a:t>
            </a:r>
            <a:r>
              <a:rPr lang="pt-BR" dirty="0" err="1"/>
              <a:t>has</a:t>
            </a:r>
            <a:r>
              <a:rPr lang="pt-BR" dirty="0"/>
              <a:t> inputs x = {x1, x2 …} </a:t>
            </a:r>
            <a:r>
              <a:rPr lang="pt-BR" dirty="0" err="1"/>
              <a:t>then</a:t>
            </a:r>
            <a:r>
              <a:rPr lang="pt-BR" dirty="0"/>
              <a:t> </a:t>
            </a:r>
            <a:r>
              <a:rPr lang="pt-BR" dirty="0" err="1"/>
              <a:t>we</a:t>
            </a:r>
            <a:r>
              <a:rPr lang="pt-BR" dirty="0"/>
              <a:t> compute f[w . x + b], </a:t>
            </a:r>
            <a:r>
              <a:rPr lang="pt-BR" dirty="0" err="1"/>
              <a:t>where</a:t>
            </a:r>
            <a:r>
              <a:rPr lang="pt-BR" dirty="0"/>
              <a:t> </a:t>
            </a:r>
            <a:r>
              <a:rPr lang="pt-BR" dirty="0" err="1"/>
              <a:t>the</a:t>
            </a:r>
            <a:r>
              <a:rPr lang="pt-BR" dirty="0"/>
              <a:t> </a:t>
            </a:r>
            <a:r>
              <a:rPr lang="pt-BR" dirty="0" err="1"/>
              <a:t>weights</a:t>
            </a:r>
            <a:r>
              <a:rPr lang="pt-BR" dirty="0"/>
              <a:t> w </a:t>
            </a:r>
            <a:r>
              <a:rPr lang="pt-BR" dirty="0" err="1"/>
              <a:t>and</a:t>
            </a:r>
            <a:r>
              <a:rPr lang="pt-BR" dirty="0"/>
              <a:t> </a:t>
            </a:r>
            <a:r>
              <a:rPr lang="pt-BR" dirty="0" err="1"/>
              <a:t>constant</a:t>
            </a:r>
            <a:r>
              <a:rPr lang="pt-BR" dirty="0"/>
              <a:t> b are </a:t>
            </a:r>
            <a:r>
              <a:rPr lang="pt-BR" dirty="0" err="1"/>
              <a:t>generally</a:t>
            </a:r>
            <a:r>
              <a:rPr lang="pt-BR" dirty="0"/>
              <a:t> </a:t>
            </a:r>
            <a:r>
              <a:rPr lang="pt-BR" dirty="0" err="1"/>
              <a:t>chosen</a:t>
            </a:r>
            <a:r>
              <a:rPr lang="pt-BR" dirty="0"/>
              <a:t> </a:t>
            </a:r>
            <a:r>
              <a:rPr lang="pt-BR" dirty="0" err="1"/>
              <a:t>differently</a:t>
            </a:r>
            <a:r>
              <a:rPr lang="pt-BR" dirty="0"/>
              <a:t> for </a:t>
            </a:r>
            <a:r>
              <a:rPr lang="pt-BR" dirty="0" err="1"/>
              <a:t>each</a:t>
            </a:r>
            <a:r>
              <a:rPr lang="pt-BR" dirty="0"/>
              <a:t> </a:t>
            </a:r>
            <a:r>
              <a:rPr lang="pt-BR" dirty="0" err="1"/>
              <a:t>neuron</a:t>
            </a:r>
            <a:r>
              <a:rPr lang="pt-BR" dirty="0"/>
              <a:t> in </a:t>
            </a:r>
            <a:r>
              <a:rPr lang="pt-BR" dirty="0" err="1"/>
              <a:t>the</a:t>
            </a:r>
            <a:r>
              <a:rPr lang="pt-BR" dirty="0"/>
              <a:t> network; </a:t>
            </a:r>
            <a:r>
              <a:rPr lang="pt-BR" dirty="0" err="1"/>
              <a:t>the</a:t>
            </a:r>
            <a:r>
              <a:rPr lang="pt-BR" dirty="0"/>
              <a:t> </a:t>
            </a:r>
            <a:r>
              <a:rPr lang="pt-BR" dirty="0" err="1"/>
              <a:t>function</a:t>
            </a:r>
            <a:r>
              <a:rPr lang="pt-BR" dirty="0"/>
              <a:t> f </a:t>
            </a:r>
            <a:r>
              <a:rPr lang="pt-BR" dirty="0" err="1"/>
              <a:t>is</a:t>
            </a:r>
            <a:r>
              <a:rPr lang="pt-BR" dirty="0"/>
              <a:t> </a:t>
            </a:r>
            <a:r>
              <a:rPr lang="pt-BR" dirty="0" err="1"/>
              <a:t>usually</a:t>
            </a:r>
            <a:r>
              <a:rPr lang="pt-BR" dirty="0"/>
              <a:t> </a:t>
            </a:r>
            <a:r>
              <a:rPr lang="pt-BR" dirty="0" err="1"/>
              <a:t>the</a:t>
            </a:r>
            <a:r>
              <a:rPr lang="pt-BR" dirty="0"/>
              <a:t> </a:t>
            </a:r>
            <a:r>
              <a:rPr lang="pt-BR" dirty="0" err="1"/>
              <a:t>same</a:t>
            </a:r>
            <a:r>
              <a:rPr lang="pt-BR" dirty="0"/>
              <a:t>.</a:t>
            </a:r>
          </a:p>
          <a:p>
            <a:endParaRPr lang="pt-BR" dirty="0"/>
          </a:p>
          <a:p>
            <a:r>
              <a:rPr lang="pt-BR" dirty="0" err="1"/>
              <a:t>Computing</a:t>
            </a:r>
            <a:r>
              <a:rPr lang="pt-BR" dirty="0"/>
              <a:t> w . x + b </a:t>
            </a:r>
            <a:r>
              <a:rPr lang="pt-BR" dirty="0" err="1"/>
              <a:t>is</a:t>
            </a:r>
            <a:r>
              <a:rPr lang="pt-BR" dirty="0"/>
              <a:t> </a:t>
            </a:r>
            <a:r>
              <a:rPr lang="pt-BR" dirty="0" err="1"/>
              <a:t>just</a:t>
            </a:r>
            <a:r>
              <a:rPr lang="pt-BR" dirty="0"/>
              <a:t> a </a:t>
            </a:r>
            <a:r>
              <a:rPr lang="pt-BR" dirty="0" err="1"/>
              <a:t>matter</a:t>
            </a:r>
            <a:r>
              <a:rPr lang="pt-BR" dirty="0"/>
              <a:t> </a:t>
            </a:r>
            <a:r>
              <a:rPr lang="pt-BR" dirty="0" err="1"/>
              <a:t>of</a:t>
            </a:r>
            <a:r>
              <a:rPr lang="pt-BR" dirty="0"/>
              <a:t> </a:t>
            </a:r>
            <a:r>
              <a:rPr lang="pt-BR" dirty="0" err="1"/>
              <a:t>matrix</a:t>
            </a:r>
            <a:r>
              <a:rPr lang="pt-BR" dirty="0"/>
              <a:t> </a:t>
            </a:r>
            <a:r>
              <a:rPr lang="pt-BR" dirty="0" err="1"/>
              <a:t>multiplication</a:t>
            </a:r>
            <a:r>
              <a:rPr lang="pt-BR" dirty="0"/>
              <a:t> </a:t>
            </a:r>
            <a:r>
              <a:rPr lang="pt-BR" dirty="0" err="1"/>
              <a:t>and</a:t>
            </a:r>
            <a:r>
              <a:rPr lang="pt-BR" dirty="0"/>
              <a:t> </a:t>
            </a:r>
            <a:r>
              <a:rPr lang="pt-BR" dirty="0" err="1"/>
              <a:t>addition</a:t>
            </a:r>
            <a:r>
              <a:rPr lang="pt-BR" dirty="0"/>
              <a:t>. The “</a:t>
            </a:r>
            <a:r>
              <a:rPr lang="pt-BR" dirty="0" err="1"/>
              <a:t>activation</a:t>
            </a:r>
            <a:r>
              <a:rPr lang="pt-BR" dirty="0"/>
              <a:t> </a:t>
            </a:r>
            <a:r>
              <a:rPr lang="pt-BR" dirty="0" err="1"/>
              <a:t>function</a:t>
            </a:r>
            <a:r>
              <a:rPr lang="pt-BR" dirty="0"/>
              <a:t>” f </a:t>
            </a:r>
            <a:r>
              <a:rPr lang="pt-BR" dirty="0" err="1"/>
              <a:t>introduces</a:t>
            </a:r>
            <a:r>
              <a:rPr lang="pt-BR" dirty="0"/>
              <a:t> </a:t>
            </a:r>
            <a:r>
              <a:rPr lang="pt-BR" dirty="0" err="1"/>
              <a:t>nonlinearity</a:t>
            </a:r>
            <a:r>
              <a:rPr lang="pt-BR" dirty="0"/>
              <a:t> (</a:t>
            </a:r>
            <a:r>
              <a:rPr lang="pt-BR" dirty="0" err="1"/>
              <a:t>and</a:t>
            </a:r>
            <a:r>
              <a:rPr lang="pt-BR" dirty="0"/>
              <a:t> </a:t>
            </a:r>
            <a:r>
              <a:rPr lang="pt-BR" dirty="0" err="1"/>
              <a:t>ultimately</a:t>
            </a:r>
            <a:r>
              <a:rPr lang="pt-BR" dirty="0"/>
              <a:t> </a:t>
            </a:r>
            <a:r>
              <a:rPr lang="pt-BR" dirty="0" err="1"/>
              <a:t>is</a:t>
            </a:r>
            <a:r>
              <a:rPr lang="pt-BR" dirty="0"/>
              <a:t> </a:t>
            </a:r>
            <a:r>
              <a:rPr lang="pt-BR" dirty="0" err="1"/>
              <a:t>what</a:t>
            </a:r>
            <a:r>
              <a:rPr lang="pt-BR" dirty="0"/>
              <a:t> leads </a:t>
            </a:r>
            <a:r>
              <a:rPr lang="pt-BR" dirty="0" err="1"/>
              <a:t>to</a:t>
            </a:r>
            <a:r>
              <a:rPr lang="pt-BR" dirty="0"/>
              <a:t> </a:t>
            </a:r>
            <a:r>
              <a:rPr lang="pt-BR" dirty="0" err="1"/>
              <a:t>nontrivial</a:t>
            </a:r>
            <a:r>
              <a:rPr lang="pt-BR" dirty="0"/>
              <a:t> </a:t>
            </a:r>
            <a:r>
              <a:rPr lang="pt-BR" dirty="0" err="1"/>
              <a:t>behavior</a:t>
            </a:r>
            <a:r>
              <a:rPr lang="pt-BR" dirty="0"/>
              <a:t>). </a:t>
            </a:r>
            <a:r>
              <a:rPr lang="pt-BR" dirty="0" err="1"/>
              <a:t>Various</a:t>
            </a:r>
            <a:r>
              <a:rPr lang="pt-BR" dirty="0"/>
              <a:t> </a:t>
            </a:r>
            <a:r>
              <a:rPr lang="pt-BR" dirty="0" err="1"/>
              <a:t>activation</a:t>
            </a:r>
            <a:r>
              <a:rPr lang="pt-BR" dirty="0"/>
              <a:t> </a:t>
            </a:r>
            <a:r>
              <a:rPr lang="pt-BR" dirty="0" err="1"/>
              <a:t>functions</a:t>
            </a:r>
            <a:r>
              <a:rPr lang="pt-BR" dirty="0"/>
              <a:t> </a:t>
            </a:r>
            <a:r>
              <a:rPr lang="pt-BR" dirty="0" err="1"/>
              <a:t>commonly</a:t>
            </a:r>
            <a:r>
              <a:rPr lang="pt-BR" dirty="0"/>
              <a:t> </a:t>
            </a:r>
            <a:r>
              <a:rPr lang="pt-BR" dirty="0" err="1"/>
              <a:t>get</a:t>
            </a:r>
            <a:r>
              <a:rPr lang="pt-BR" dirty="0"/>
              <a:t> </a:t>
            </a:r>
            <a:r>
              <a:rPr lang="pt-BR" dirty="0" err="1"/>
              <a:t>used</a:t>
            </a:r>
            <a:r>
              <a:rPr lang="pt-BR" dirty="0"/>
              <a:t>; </a:t>
            </a:r>
            <a:r>
              <a:rPr lang="pt-BR" dirty="0" err="1"/>
              <a:t>here</a:t>
            </a:r>
            <a:r>
              <a:rPr lang="pt-BR" dirty="0"/>
              <a:t> </a:t>
            </a:r>
            <a:r>
              <a:rPr lang="pt-BR" dirty="0" err="1"/>
              <a:t>we’ll</a:t>
            </a:r>
            <a:r>
              <a:rPr lang="pt-BR" dirty="0"/>
              <a:t> </a:t>
            </a:r>
            <a:r>
              <a:rPr lang="pt-BR" dirty="0" err="1"/>
              <a:t>just</a:t>
            </a:r>
            <a:r>
              <a:rPr lang="pt-BR" dirty="0"/>
              <a:t> use </a:t>
            </a:r>
            <a:r>
              <a:rPr lang="pt-BR" dirty="0" err="1"/>
              <a:t>Ramp</a:t>
            </a:r>
            <a:r>
              <a:rPr lang="pt-BR" dirty="0"/>
              <a:t> (</a:t>
            </a:r>
            <a:r>
              <a:rPr lang="pt-BR" dirty="0" err="1"/>
              <a:t>or</a:t>
            </a:r>
            <a:r>
              <a:rPr lang="pt-BR" dirty="0"/>
              <a:t> </a:t>
            </a:r>
            <a:r>
              <a:rPr lang="pt-BR" dirty="0" err="1"/>
              <a:t>ReLU</a:t>
            </a:r>
            <a:r>
              <a:rPr lang="pt-BR" dirty="0"/>
              <a:t>):</a:t>
            </a:r>
          </a:p>
        </p:txBody>
      </p:sp>
      <p:pic>
        <p:nvPicPr>
          <p:cNvPr id="7" name="Imagem 6">
            <a:extLst>
              <a:ext uri="{FF2B5EF4-FFF2-40B4-BE49-F238E27FC236}">
                <a16:creationId xmlns:a16="http://schemas.microsoft.com/office/drawing/2014/main" id="{CF94EFA1-7210-4AB3-B6FD-3963327B83B6}"/>
              </a:ext>
            </a:extLst>
          </p:cNvPr>
          <p:cNvPicPr>
            <a:picLocks noChangeAspect="1"/>
          </p:cNvPicPr>
          <p:nvPr/>
        </p:nvPicPr>
        <p:blipFill>
          <a:blip r:embed="rId2"/>
          <a:stretch>
            <a:fillRect/>
          </a:stretch>
        </p:blipFill>
        <p:spPr>
          <a:xfrm>
            <a:off x="57976" y="5197577"/>
            <a:ext cx="9030834" cy="1675532"/>
          </a:xfrm>
          <a:prstGeom prst="rect">
            <a:avLst/>
          </a:prstGeom>
        </p:spPr>
      </p:pic>
      <p:sp>
        <p:nvSpPr>
          <p:cNvPr id="5" name="CaixaDeTexto 4">
            <a:extLst>
              <a:ext uri="{FF2B5EF4-FFF2-40B4-BE49-F238E27FC236}">
                <a16:creationId xmlns:a16="http://schemas.microsoft.com/office/drawing/2014/main" id="{D6F0ADA6-BA0F-46A8-992B-23050C4585C4}"/>
              </a:ext>
            </a:extLst>
          </p:cNvPr>
          <p:cNvSpPr txBox="1"/>
          <p:nvPr/>
        </p:nvSpPr>
        <p:spPr>
          <a:xfrm>
            <a:off x="98781" y="1340768"/>
            <a:ext cx="8732779" cy="1477328"/>
          </a:xfrm>
          <a:prstGeom prst="rect">
            <a:avLst/>
          </a:prstGeom>
          <a:noFill/>
        </p:spPr>
        <p:txBody>
          <a:bodyPr wrap="square" rtlCol="0">
            <a:spAutoFit/>
          </a:bodyPr>
          <a:lstStyle/>
          <a:p>
            <a:r>
              <a:rPr lang="pt-BR" dirty="0"/>
              <a:t>Cada “neurônio” é efetivamente configurado para avaliar uma função numérica simples. E para “usar” a rede, simplesmente alimentamos os números (como nossas coordenadas x e y) no topo, então temos neurônios em cada camada para “avaliar suas funções” e alimentar os resultados adiante através da rede</a:t>
            </a:r>
          </a:p>
          <a:p>
            <a:endParaRPr lang="pt-BR" dirty="0"/>
          </a:p>
        </p:txBody>
      </p:sp>
      <p:sp>
        <p:nvSpPr>
          <p:cNvPr id="12" name="CaixaDeTexto 11">
            <a:extLst>
              <a:ext uri="{FF2B5EF4-FFF2-40B4-BE49-F238E27FC236}">
                <a16:creationId xmlns:a16="http://schemas.microsoft.com/office/drawing/2014/main" id="{FB4500D9-8334-4FA0-8FE7-AE98A4F5C862}"/>
              </a:ext>
            </a:extLst>
          </p:cNvPr>
          <p:cNvSpPr txBox="1"/>
          <p:nvPr/>
        </p:nvSpPr>
        <p:spPr>
          <a:xfrm>
            <a:off x="97913" y="2941979"/>
            <a:ext cx="9003225" cy="1754326"/>
          </a:xfrm>
          <a:prstGeom prst="rect">
            <a:avLst/>
          </a:prstGeom>
          <a:noFill/>
        </p:spPr>
        <p:txBody>
          <a:bodyPr wrap="square">
            <a:spAutoFit/>
          </a:bodyPr>
          <a:lstStyle/>
          <a:p>
            <a:r>
              <a:rPr lang="pt-BR" dirty="0"/>
              <a:t>O valor de um determinado neurônio é determinado multiplicando-se os valores dos “neurônios anteriores” por seus pesos correspondentes, somando-os e acrescentando uma constante – e, finalmente, aplicando-se uma função de “limitação” (ou “ativação”). Em termos matemáticos, se um neurônio tem entradas x = {x1, x2 …} então calculamos f[w . x + b], onde os pesos w e a constante b são geralmente escolhidos de forma diferente para cada neurônio da rede; a função f é geralmente a mesma</a:t>
            </a:r>
          </a:p>
        </p:txBody>
      </p:sp>
    </p:spTree>
    <p:extLst>
      <p:ext uri="{BB962C8B-B14F-4D97-AF65-F5344CB8AC3E}">
        <p14:creationId xmlns:p14="http://schemas.microsoft.com/office/powerpoint/2010/main" val="143569135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6" name="Imagem 5">
            <a:extLst>
              <a:ext uri="{FF2B5EF4-FFF2-40B4-BE49-F238E27FC236}">
                <a16:creationId xmlns:a16="http://schemas.microsoft.com/office/drawing/2014/main" id="{7C96902B-3D14-497A-A955-7C8C9A2FD673}"/>
              </a:ext>
            </a:extLst>
          </p:cNvPr>
          <p:cNvPicPr>
            <a:picLocks noChangeAspect="1"/>
          </p:cNvPicPr>
          <p:nvPr/>
        </p:nvPicPr>
        <p:blipFill>
          <a:blip r:embed="rId2"/>
          <a:stretch>
            <a:fillRect/>
          </a:stretch>
        </p:blipFill>
        <p:spPr>
          <a:xfrm>
            <a:off x="278771" y="4426277"/>
            <a:ext cx="8586458" cy="2190423"/>
          </a:xfrm>
          <a:prstGeom prst="rect">
            <a:avLst/>
          </a:prstGeom>
        </p:spPr>
      </p:pic>
      <p:sp>
        <p:nvSpPr>
          <p:cNvPr id="7" name="CaixaDeTexto 6">
            <a:extLst>
              <a:ext uri="{FF2B5EF4-FFF2-40B4-BE49-F238E27FC236}">
                <a16:creationId xmlns:a16="http://schemas.microsoft.com/office/drawing/2014/main" id="{90E8E820-1B2E-4C46-907D-4654CE4C4FAC}"/>
              </a:ext>
            </a:extLst>
          </p:cNvPr>
          <p:cNvSpPr txBox="1"/>
          <p:nvPr/>
        </p:nvSpPr>
        <p:spPr>
          <a:xfrm>
            <a:off x="512812" y="1423521"/>
            <a:ext cx="8235651" cy="1754326"/>
          </a:xfrm>
          <a:prstGeom prst="rect">
            <a:avLst/>
          </a:prstGeom>
          <a:noFill/>
        </p:spPr>
        <p:txBody>
          <a:bodyPr wrap="square">
            <a:spAutoFit/>
          </a:bodyPr>
          <a:lstStyle/>
          <a:p>
            <a:r>
              <a:rPr lang="pt-BR" dirty="0"/>
              <a:t>A rede neural do </a:t>
            </a:r>
            <a:r>
              <a:rPr lang="pt-BR" dirty="0" err="1"/>
              <a:t>ChatGPT</a:t>
            </a:r>
            <a:r>
              <a:rPr lang="pt-BR" dirty="0"/>
              <a:t> também corresponde apenas a uma função matemática como esta, mas efetivamente com bilhões de termos.</a:t>
            </a:r>
          </a:p>
          <a:p>
            <a:endParaRPr lang="pt-BR" dirty="0"/>
          </a:p>
          <a:p>
            <a:r>
              <a:rPr lang="pt-BR" dirty="0"/>
              <a:t>Aqui estão alguns exemplos das funções que um neurônio com duas entradas (representando as coordenadas x e y) pode calcular com várias opções de pesos e constantes (e </a:t>
            </a:r>
            <a:r>
              <a:rPr lang="pt-BR" dirty="0" err="1"/>
              <a:t>Ramp</a:t>
            </a:r>
            <a:r>
              <a:rPr lang="pt-BR" dirty="0"/>
              <a:t> como função de ativação):</a:t>
            </a:r>
          </a:p>
        </p:txBody>
      </p:sp>
    </p:spTree>
    <p:extLst>
      <p:ext uri="{BB962C8B-B14F-4D97-AF65-F5344CB8AC3E}">
        <p14:creationId xmlns:p14="http://schemas.microsoft.com/office/powerpoint/2010/main" val="227703825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61C34C53-4409-4EDC-9982-FE554A61FFAC}"/>
              </a:ext>
            </a:extLst>
          </p:cNvPr>
          <p:cNvPicPr>
            <a:picLocks noChangeAspect="1"/>
          </p:cNvPicPr>
          <p:nvPr/>
        </p:nvPicPr>
        <p:blipFill>
          <a:blip r:embed="rId2"/>
          <a:stretch>
            <a:fillRect/>
          </a:stretch>
        </p:blipFill>
        <p:spPr>
          <a:xfrm>
            <a:off x="10116616" y="0"/>
            <a:ext cx="5476875" cy="2343150"/>
          </a:xfrm>
          <a:prstGeom prst="rect">
            <a:avLst/>
          </a:prstGeom>
        </p:spPr>
      </p:pic>
      <p:sp>
        <p:nvSpPr>
          <p:cNvPr id="6" name="CaixaDeTexto 5">
            <a:extLst>
              <a:ext uri="{FF2B5EF4-FFF2-40B4-BE49-F238E27FC236}">
                <a16:creationId xmlns:a16="http://schemas.microsoft.com/office/drawing/2014/main" id="{ECB32CEB-E649-4CF3-B7D3-47D762DC2659}"/>
              </a:ext>
            </a:extLst>
          </p:cNvPr>
          <p:cNvSpPr txBox="1"/>
          <p:nvPr/>
        </p:nvSpPr>
        <p:spPr>
          <a:xfrm>
            <a:off x="10692680" y="3429000"/>
            <a:ext cx="7801582" cy="2031325"/>
          </a:xfrm>
          <a:prstGeom prst="rect">
            <a:avLst/>
          </a:prstGeom>
          <a:noFill/>
        </p:spPr>
        <p:txBody>
          <a:bodyPr wrap="square">
            <a:spAutoFit/>
          </a:bodyPr>
          <a:lstStyle/>
          <a:p>
            <a:r>
              <a:rPr lang="pt-BR" dirty="0" err="1"/>
              <a:t>It’s</a:t>
            </a:r>
            <a:r>
              <a:rPr lang="pt-BR" dirty="0"/>
              <a:t> </a:t>
            </a:r>
            <a:r>
              <a:rPr lang="pt-BR" dirty="0" err="1"/>
              <a:t>not</a:t>
            </a:r>
            <a:r>
              <a:rPr lang="pt-BR" dirty="0"/>
              <a:t> quite “</a:t>
            </a:r>
            <a:r>
              <a:rPr lang="pt-BR" dirty="0" err="1"/>
              <a:t>right</a:t>
            </a:r>
            <a:r>
              <a:rPr lang="pt-BR" dirty="0"/>
              <a:t>”, </a:t>
            </a:r>
            <a:r>
              <a:rPr lang="pt-BR" dirty="0" err="1"/>
              <a:t>but</a:t>
            </a:r>
            <a:r>
              <a:rPr lang="pt-BR" dirty="0"/>
              <a:t> </a:t>
            </a:r>
            <a:r>
              <a:rPr lang="pt-BR" dirty="0" err="1"/>
              <a:t>it’s</a:t>
            </a:r>
            <a:r>
              <a:rPr lang="pt-BR" dirty="0"/>
              <a:t> close </a:t>
            </a:r>
            <a:r>
              <a:rPr lang="pt-BR" dirty="0" err="1"/>
              <a:t>to</a:t>
            </a:r>
            <a:r>
              <a:rPr lang="pt-BR" dirty="0"/>
              <a:t> </a:t>
            </a:r>
            <a:r>
              <a:rPr lang="pt-BR" dirty="0" err="1"/>
              <a:t>the</a:t>
            </a:r>
            <a:r>
              <a:rPr lang="pt-BR" dirty="0"/>
              <a:t> “</a:t>
            </a:r>
            <a:r>
              <a:rPr lang="pt-BR" dirty="0" err="1"/>
              <a:t>nearest</a:t>
            </a:r>
            <a:r>
              <a:rPr lang="pt-BR" dirty="0"/>
              <a:t> point” </a:t>
            </a:r>
            <a:r>
              <a:rPr lang="pt-BR" dirty="0" err="1"/>
              <a:t>function</a:t>
            </a:r>
            <a:r>
              <a:rPr lang="pt-BR" dirty="0"/>
              <a:t> </a:t>
            </a:r>
            <a:r>
              <a:rPr lang="pt-BR" dirty="0" err="1"/>
              <a:t>we</a:t>
            </a:r>
            <a:r>
              <a:rPr lang="pt-BR" dirty="0"/>
              <a:t> </a:t>
            </a:r>
            <a:r>
              <a:rPr lang="pt-BR" dirty="0" err="1"/>
              <a:t>showed</a:t>
            </a:r>
            <a:r>
              <a:rPr lang="pt-BR" dirty="0"/>
              <a:t> </a:t>
            </a:r>
            <a:r>
              <a:rPr lang="pt-BR" dirty="0" err="1"/>
              <a:t>above</a:t>
            </a:r>
            <a:r>
              <a:rPr lang="pt-BR" dirty="0"/>
              <a:t>.</a:t>
            </a:r>
          </a:p>
          <a:p>
            <a:endParaRPr lang="pt-BR" dirty="0"/>
          </a:p>
          <a:p>
            <a:r>
              <a:rPr lang="pt-BR" dirty="0" err="1"/>
              <a:t>Let’s</a:t>
            </a:r>
            <a:r>
              <a:rPr lang="pt-BR" dirty="0"/>
              <a:t> </a:t>
            </a:r>
            <a:r>
              <a:rPr lang="pt-BR" dirty="0" err="1"/>
              <a:t>see</a:t>
            </a:r>
            <a:r>
              <a:rPr lang="pt-BR" dirty="0"/>
              <a:t> </a:t>
            </a:r>
            <a:r>
              <a:rPr lang="pt-BR" dirty="0" err="1"/>
              <a:t>what</a:t>
            </a:r>
            <a:r>
              <a:rPr lang="pt-BR" dirty="0"/>
              <a:t> </a:t>
            </a:r>
            <a:r>
              <a:rPr lang="pt-BR" dirty="0" err="1"/>
              <a:t>happens</a:t>
            </a:r>
            <a:r>
              <a:rPr lang="pt-BR" dirty="0"/>
              <a:t> </a:t>
            </a:r>
            <a:r>
              <a:rPr lang="pt-BR" dirty="0" err="1"/>
              <a:t>with</a:t>
            </a:r>
            <a:r>
              <a:rPr lang="pt-BR" dirty="0"/>
              <a:t> some </a:t>
            </a:r>
            <a:r>
              <a:rPr lang="pt-BR" dirty="0" err="1"/>
              <a:t>other</a:t>
            </a:r>
            <a:r>
              <a:rPr lang="pt-BR" dirty="0"/>
              <a:t> neural nets. In </a:t>
            </a:r>
            <a:r>
              <a:rPr lang="pt-BR" dirty="0" err="1"/>
              <a:t>each</a:t>
            </a:r>
            <a:r>
              <a:rPr lang="pt-BR" dirty="0"/>
              <a:t> case, as </a:t>
            </a:r>
            <a:r>
              <a:rPr lang="pt-BR" dirty="0" err="1"/>
              <a:t>we’ll</a:t>
            </a:r>
            <a:r>
              <a:rPr lang="pt-BR" dirty="0"/>
              <a:t> </a:t>
            </a:r>
            <a:r>
              <a:rPr lang="pt-BR" dirty="0" err="1"/>
              <a:t>explain</a:t>
            </a:r>
            <a:r>
              <a:rPr lang="pt-BR" dirty="0"/>
              <a:t> later, </a:t>
            </a:r>
            <a:r>
              <a:rPr lang="pt-BR" dirty="0" err="1"/>
              <a:t>we’re</a:t>
            </a:r>
            <a:r>
              <a:rPr lang="pt-BR" dirty="0"/>
              <a:t> </a:t>
            </a:r>
            <a:r>
              <a:rPr lang="pt-BR" dirty="0" err="1"/>
              <a:t>using</a:t>
            </a:r>
            <a:r>
              <a:rPr lang="pt-BR" dirty="0"/>
              <a:t> </a:t>
            </a:r>
            <a:r>
              <a:rPr lang="pt-BR" dirty="0" err="1"/>
              <a:t>machine</a:t>
            </a:r>
            <a:r>
              <a:rPr lang="pt-BR" dirty="0"/>
              <a:t> </a:t>
            </a:r>
            <a:r>
              <a:rPr lang="pt-BR" dirty="0" err="1"/>
              <a:t>learning</a:t>
            </a:r>
            <a:r>
              <a:rPr lang="pt-BR" dirty="0"/>
              <a:t> </a:t>
            </a:r>
            <a:r>
              <a:rPr lang="pt-BR" dirty="0" err="1"/>
              <a:t>to</a:t>
            </a:r>
            <a:r>
              <a:rPr lang="pt-BR" dirty="0"/>
              <a:t> </a:t>
            </a:r>
            <a:r>
              <a:rPr lang="pt-BR" dirty="0" err="1"/>
              <a:t>find</a:t>
            </a:r>
            <a:r>
              <a:rPr lang="pt-BR" dirty="0"/>
              <a:t> </a:t>
            </a:r>
            <a:r>
              <a:rPr lang="pt-BR" dirty="0" err="1"/>
              <a:t>the</a:t>
            </a:r>
            <a:r>
              <a:rPr lang="pt-BR" dirty="0"/>
              <a:t> </a:t>
            </a:r>
            <a:r>
              <a:rPr lang="pt-BR" dirty="0" err="1"/>
              <a:t>best</a:t>
            </a:r>
            <a:r>
              <a:rPr lang="pt-BR" dirty="0"/>
              <a:t> </a:t>
            </a:r>
            <a:r>
              <a:rPr lang="pt-BR" dirty="0" err="1"/>
              <a:t>choice</a:t>
            </a:r>
            <a:r>
              <a:rPr lang="pt-BR" dirty="0"/>
              <a:t> </a:t>
            </a:r>
            <a:r>
              <a:rPr lang="pt-BR" dirty="0" err="1"/>
              <a:t>of</a:t>
            </a:r>
            <a:r>
              <a:rPr lang="pt-BR" dirty="0"/>
              <a:t> </a:t>
            </a:r>
            <a:r>
              <a:rPr lang="pt-BR" dirty="0" err="1"/>
              <a:t>weights</a:t>
            </a:r>
            <a:r>
              <a:rPr lang="pt-BR" dirty="0"/>
              <a:t>. </a:t>
            </a:r>
            <a:r>
              <a:rPr lang="pt-BR" dirty="0" err="1"/>
              <a:t>Then</a:t>
            </a:r>
            <a:r>
              <a:rPr lang="pt-BR" dirty="0"/>
              <a:t> </a:t>
            </a:r>
            <a:r>
              <a:rPr lang="pt-BR" dirty="0" err="1"/>
              <a:t>we’re</a:t>
            </a:r>
            <a:r>
              <a:rPr lang="pt-BR" dirty="0"/>
              <a:t> </a:t>
            </a:r>
            <a:r>
              <a:rPr lang="pt-BR" dirty="0" err="1"/>
              <a:t>showing</a:t>
            </a:r>
            <a:r>
              <a:rPr lang="pt-BR" dirty="0"/>
              <a:t> </a:t>
            </a:r>
            <a:r>
              <a:rPr lang="pt-BR" dirty="0" err="1"/>
              <a:t>here</a:t>
            </a:r>
            <a:r>
              <a:rPr lang="pt-BR" dirty="0"/>
              <a:t> </a:t>
            </a:r>
            <a:r>
              <a:rPr lang="pt-BR" dirty="0" err="1"/>
              <a:t>what</a:t>
            </a:r>
            <a:r>
              <a:rPr lang="pt-BR" dirty="0"/>
              <a:t> </a:t>
            </a:r>
            <a:r>
              <a:rPr lang="pt-BR" dirty="0" err="1"/>
              <a:t>the</a:t>
            </a:r>
            <a:r>
              <a:rPr lang="pt-BR" dirty="0"/>
              <a:t> neural net </a:t>
            </a:r>
            <a:r>
              <a:rPr lang="pt-BR" dirty="0" err="1"/>
              <a:t>with</a:t>
            </a:r>
            <a:r>
              <a:rPr lang="pt-BR" dirty="0"/>
              <a:t> </a:t>
            </a:r>
            <a:r>
              <a:rPr lang="pt-BR" dirty="0" err="1"/>
              <a:t>those</a:t>
            </a:r>
            <a:r>
              <a:rPr lang="pt-BR" dirty="0"/>
              <a:t> </a:t>
            </a:r>
            <a:r>
              <a:rPr lang="pt-BR" dirty="0" err="1"/>
              <a:t>weights</a:t>
            </a:r>
            <a:r>
              <a:rPr lang="pt-BR" dirty="0"/>
              <a:t> computes:</a:t>
            </a:r>
          </a:p>
        </p:txBody>
      </p:sp>
      <p:pic>
        <p:nvPicPr>
          <p:cNvPr id="7" name="Imagem 6">
            <a:extLst>
              <a:ext uri="{FF2B5EF4-FFF2-40B4-BE49-F238E27FC236}">
                <a16:creationId xmlns:a16="http://schemas.microsoft.com/office/drawing/2014/main" id="{B624194E-CCEB-4B09-B8F4-84404D69A95E}"/>
              </a:ext>
            </a:extLst>
          </p:cNvPr>
          <p:cNvPicPr>
            <a:picLocks noChangeAspect="1"/>
          </p:cNvPicPr>
          <p:nvPr/>
        </p:nvPicPr>
        <p:blipFill>
          <a:blip r:embed="rId3"/>
          <a:stretch>
            <a:fillRect/>
          </a:stretch>
        </p:blipFill>
        <p:spPr>
          <a:xfrm>
            <a:off x="1259632" y="1484784"/>
            <a:ext cx="6391275" cy="4352925"/>
          </a:xfrm>
          <a:prstGeom prst="rect">
            <a:avLst/>
          </a:prstGeom>
        </p:spPr>
      </p:pic>
    </p:spTree>
    <p:extLst>
      <p:ext uri="{BB962C8B-B14F-4D97-AF65-F5344CB8AC3E}">
        <p14:creationId xmlns:p14="http://schemas.microsoft.com/office/powerpoint/2010/main" val="307315768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860C7B3A-37FC-4C49-B7FC-FF01B70302F5}"/>
              </a:ext>
            </a:extLst>
          </p:cNvPr>
          <p:cNvPicPr>
            <a:picLocks noChangeAspect="1"/>
          </p:cNvPicPr>
          <p:nvPr/>
        </p:nvPicPr>
        <p:blipFill>
          <a:blip r:embed="rId2"/>
          <a:stretch>
            <a:fillRect/>
          </a:stretch>
        </p:blipFill>
        <p:spPr>
          <a:xfrm>
            <a:off x="758515" y="1988840"/>
            <a:ext cx="7626970" cy="3600400"/>
          </a:xfrm>
          <a:prstGeom prst="rect">
            <a:avLst/>
          </a:prstGeom>
        </p:spPr>
      </p:pic>
    </p:spTree>
    <p:extLst>
      <p:ext uri="{BB962C8B-B14F-4D97-AF65-F5344CB8AC3E}">
        <p14:creationId xmlns:p14="http://schemas.microsoft.com/office/powerpoint/2010/main" val="903788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34E6C848-A694-455E-A4F5-A65DDAB5F114}"/>
              </a:ext>
            </a:extLst>
          </p:cNvPr>
          <p:cNvPicPr>
            <a:picLocks noChangeAspect="1"/>
          </p:cNvPicPr>
          <p:nvPr/>
        </p:nvPicPr>
        <p:blipFill>
          <a:blip r:embed="rId2"/>
          <a:stretch>
            <a:fillRect/>
          </a:stretch>
        </p:blipFill>
        <p:spPr>
          <a:xfrm>
            <a:off x="2123728" y="1412776"/>
            <a:ext cx="5224040" cy="4961195"/>
          </a:xfrm>
          <a:prstGeom prst="rect">
            <a:avLst/>
          </a:prstGeom>
        </p:spPr>
      </p:pic>
    </p:spTree>
    <p:extLst>
      <p:ext uri="{BB962C8B-B14F-4D97-AF65-F5344CB8AC3E}">
        <p14:creationId xmlns:p14="http://schemas.microsoft.com/office/powerpoint/2010/main" val="8017776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pt-BR" sz="2000" b="1" dirty="0">
                <a:ea typeface="宋体" panose="02010600030101010101" pitchFamily="2" charset="-122"/>
              </a:rPr>
              <a:t>Critérios de semelhança</a:t>
            </a:r>
          </a:p>
        </p:txBody>
      </p:sp>
      <p:pic>
        <p:nvPicPr>
          <p:cNvPr id="1026" name="Picture 2">
            <a:extLst>
              <a:ext uri="{FF2B5EF4-FFF2-40B4-BE49-F238E27FC236}">
                <a16:creationId xmlns:a16="http://schemas.microsoft.com/office/drawing/2014/main" id="{98C2190D-BCAC-4D8B-A536-437A5AC4B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100" y="3197891"/>
            <a:ext cx="19050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53A4A7-1D7A-424E-A4DE-8A672204B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444" y="3459568"/>
            <a:ext cx="19050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Calculate Jaccard Coefficients in Displayr Using R | R-bloggers">
            <a:extLst>
              <a:ext uri="{FF2B5EF4-FFF2-40B4-BE49-F238E27FC236}">
                <a16:creationId xmlns:a16="http://schemas.microsoft.com/office/drawing/2014/main" id="{C78F091B-01FE-4A31-A224-A0465AC13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8329" y="5415669"/>
            <a:ext cx="2924175" cy="1171575"/>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B83B00B5-B7DB-461D-A523-B846312463E2}"/>
              </a:ext>
            </a:extLst>
          </p:cNvPr>
          <p:cNvSpPr txBox="1"/>
          <p:nvPr/>
        </p:nvSpPr>
        <p:spPr>
          <a:xfrm>
            <a:off x="321715" y="1674503"/>
            <a:ext cx="2234061" cy="646331"/>
          </a:xfrm>
          <a:prstGeom prst="rect">
            <a:avLst/>
          </a:prstGeom>
          <a:noFill/>
        </p:spPr>
        <p:txBody>
          <a:bodyPr wrap="square">
            <a:spAutoFit/>
          </a:bodyPr>
          <a:lstStyle/>
          <a:p>
            <a:pPr algn="l"/>
            <a:r>
              <a:rPr lang="pt-BR" sz="1800" u="sng" dirty="0" err="1">
                <a:solidFill>
                  <a:srgbClr val="000000"/>
                </a:solidFill>
                <a:latin typeface="ff1"/>
              </a:rPr>
              <a:t>Jaccard</a:t>
            </a:r>
            <a:r>
              <a:rPr lang="pt-BR" sz="1800" u="sng" dirty="0">
                <a:solidFill>
                  <a:srgbClr val="000000"/>
                </a:solidFill>
                <a:latin typeface="ff1"/>
              </a:rPr>
              <a:t> </a:t>
            </a:r>
            <a:r>
              <a:rPr lang="pt-BR" sz="1800" u="sng" dirty="0" err="1">
                <a:solidFill>
                  <a:srgbClr val="000000"/>
                </a:solidFill>
                <a:latin typeface="ff1"/>
              </a:rPr>
              <a:t>Similarity</a:t>
            </a:r>
            <a:r>
              <a:rPr lang="pt-BR" sz="1800" u="sng" dirty="0">
                <a:solidFill>
                  <a:srgbClr val="000000"/>
                </a:solidFill>
                <a:latin typeface="ff1"/>
              </a:rPr>
              <a:t>:</a:t>
            </a:r>
            <a:endParaRPr lang="pt-BR" dirty="0">
              <a:solidFill>
                <a:srgbClr val="000000"/>
              </a:solidFill>
              <a:latin typeface="ff1"/>
            </a:endParaRPr>
          </a:p>
          <a:p>
            <a:pPr marL="285750" indent="-285750">
              <a:buFont typeface="Arial" panose="020B0604020202020204" pitchFamily="34" charset="0"/>
              <a:buChar char="•"/>
            </a:pPr>
            <a:endParaRPr lang="pt-BR" sz="1800" dirty="0">
              <a:solidFill>
                <a:srgbClr val="000000"/>
              </a:solidFill>
              <a:latin typeface="ff1"/>
            </a:endParaRPr>
          </a:p>
        </p:txBody>
      </p:sp>
      <p:sp>
        <p:nvSpPr>
          <p:cNvPr id="15" name="CaixaDeTexto 14">
            <a:extLst>
              <a:ext uri="{FF2B5EF4-FFF2-40B4-BE49-F238E27FC236}">
                <a16:creationId xmlns:a16="http://schemas.microsoft.com/office/drawing/2014/main" id="{27B3C772-9572-4809-BD4F-855DD6F7ECFE}"/>
              </a:ext>
            </a:extLst>
          </p:cNvPr>
          <p:cNvSpPr txBox="1"/>
          <p:nvPr/>
        </p:nvSpPr>
        <p:spPr>
          <a:xfrm>
            <a:off x="5258018" y="1636340"/>
            <a:ext cx="792088" cy="738664"/>
          </a:xfrm>
          <a:prstGeom prst="rect">
            <a:avLst/>
          </a:prstGeom>
          <a:noFill/>
        </p:spPr>
        <p:txBody>
          <a:bodyPr wrap="square">
            <a:spAutoFit/>
          </a:bodyPr>
          <a:lstStyle/>
          <a:p>
            <a:pPr algn="l"/>
            <a:r>
              <a:rPr lang="pt-BR" sz="2400" dirty="0">
                <a:solidFill>
                  <a:srgbClr val="000000"/>
                </a:solidFill>
                <a:latin typeface="ff1"/>
              </a:rPr>
              <a:t>= %</a:t>
            </a:r>
          </a:p>
          <a:p>
            <a:pPr marL="285750" indent="-285750">
              <a:buFont typeface="Arial" panose="020B0604020202020204" pitchFamily="34" charset="0"/>
              <a:buChar char="•"/>
            </a:pPr>
            <a:endParaRPr lang="pt-BR" sz="1800" dirty="0">
              <a:solidFill>
                <a:srgbClr val="000000"/>
              </a:solidFill>
              <a:latin typeface="ff1"/>
            </a:endParaRPr>
          </a:p>
        </p:txBody>
      </p:sp>
      <p:grpSp>
        <p:nvGrpSpPr>
          <p:cNvPr id="8" name="Agrupar 7">
            <a:extLst>
              <a:ext uri="{FF2B5EF4-FFF2-40B4-BE49-F238E27FC236}">
                <a16:creationId xmlns:a16="http://schemas.microsoft.com/office/drawing/2014/main" id="{A4E7DFF1-66FB-4207-A8E0-9C64A1EB7D44}"/>
              </a:ext>
            </a:extLst>
          </p:cNvPr>
          <p:cNvGrpSpPr/>
          <p:nvPr/>
        </p:nvGrpSpPr>
        <p:grpSpPr>
          <a:xfrm>
            <a:off x="2483768" y="918621"/>
            <a:ext cx="2740958" cy="2012826"/>
            <a:chOff x="2483768" y="918621"/>
            <a:chExt cx="2740958" cy="2012826"/>
          </a:xfrm>
        </p:grpSpPr>
        <p:pic>
          <p:nvPicPr>
            <p:cNvPr id="1038" name="Picture 14">
              <a:extLst>
                <a:ext uri="{FF2B5EF4-FFF2-40B4-BE49-F238E27FC236}">
                  <a16:creationId xmlns:a16="http://schemas.microsoft.com/office/drawing/2014/main" id="{67F78910-5C67-4F17-8D1F-3CDF1F6F9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180" y="918621"/>
              <a:ext cx="2580546" cy="2012826"/>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F3CC1A0F-EF93-45F6-AA53-CA4EC0CF308A}"/>
                </a:ext>
              </a:extLst>
            </p:cNvPr>
            <p:cNvSpPr/>
            <p:nvPr/>
          </p:nvSpPr>
          <p:spPr>
            <a:xfrm>
              <a:off x="3059832" y="1628800"/>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Parte comum</a:t>
              </a:r>
            </a:p>
          </p:txBody>
        </p:sp>
        <p:sp>
          <p:nvSpPr>
            <p:cNvPr id="17" name="Retângulo 16">
              <a:extLst>
                <a:ext uri="{FF2B5EF4-FFF2-40B4-BE49-F238E27FC236}">
                  <a16:creationId xmlns:a16="http://schemas.microsoft.com/office/drawing/2014/main" id="{DA146B67-A980-4B51-A174-BC7BB8673B81}"/>
                </a:ext>
              </a:extLst>
            </p:cNvPr>
            <p:cNvSpPr/>
            <p:nvPr/>
          </p:nvSpPr>
          <p:spPr>
            <a:xfrm>
              <a:off x="3131840" y="2004837"/>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Todo</a:t>
              </a:r>
            </a:p>
          </p:txBody>
        </p:sp>
        <p:sp>
          <p:nvSpPr>
            <p:cNvPr id="18" name="Retângulo 17">
              <a:extLst>
                <a:ext uri="{FF2B5EF4-FFF2-40B4-BE49-F238E27FC236}">
                  <a16:creationId xmlns:a16="http://schemas.microsoft.com/office/drawing/2014/main" id="{D8A6CD71-6539-4D3D-970B-2EE622BFBD02}"/>
                </a:ext>
              </a:extLst>
            </p:cNvPr>
            <p:cNvSpPr/>
            <p:nvPr/>
          </p:nvSpPr>
          <p:spPr>
            <a:xfrm>
              <a:off x="2483768" y="1794371"/>
              <a:ext cx="44557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J.s</a:t>
              </a:r>
              <a:r>
                <a:rPr lang="pt-BR" sz="1400" dirty="0">
                  <a:solidFill>
                    <a:schemeClr val="tx1"/>
                  </a:solidFill>
                </a:rPr>
                <a:t>.</a:t>
              </a:r>
            </a:p>
          </p:txBody>
        </p:sp>
      </p:grpSp>
      <p:cxnSp>
        <p:nvCxnSpPr>
          <p:cNvPr id="11" name="Conector reto 10">
            <a:extLst>
              <a:ext uri="{FF2B5EF4-FFF2-40B4-BE49-F238E27FC236}">
                <a16:creationId xmlns:a16="http://schemas.microsoft.com/office/drawing/2014/main" id="{02A2E629-F471-4300-9BDD-11BA468135A7}"/>
              </a:ext>
            </a:extLst>
          </p:cNvPr>
          <p:cNvCxnSpPr/>
          <p:nvPr/>
        </p:nvCxnSpPr>
        <p:spPr>
          <a:xfrm flipV="1">
            <a:off x="4034213" y="3091460"/>
            <a:ext cx="1586118" cy="19775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993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animEffect transition="in" filter="fade">
                                      <p:cBhvr>
                                        <p:cTn id="35"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37275C4B-4294-449A-8EA9-CB66012ACEAA}"/>
              </a:ext>
            </a:extLst>
          </p:cNvPr>
          <p:cNvPicPr>
            <a:picLocks noChangeAspect="1"/>
          </p:cNvPicPr>
          <p:nvPr/>
        </p:nvPicPr>
        <p:blipFill>
          <a:blip r:embed="rId2"/>
          <a:stretch>
            <a:fillRect/>
          </a:stretch>
        </p:blipFill>
        <p:spPr>
          <a:xfrm>
            <a:off x="1835696" y="1340768"/>
            <a:ext cx="5976664" cy="4956647"/>
          </a:xfrm>
          <a:prstGeom prst="rect">
            <a:avLst/>
          </a:prstGeom>
        </p:spPr>
      </p:pic>
    </p:spTree>
    <p:extLst>
      <p:ext uri="{BB962C8B-B14F-4D97-AF65-F5344CB8AC3E}">
        <p14:creationId xmlns:p14="http://schemas.microsoft.com/office/powerpoint/2010/main" val="135795643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C9AF7CCA-A675-4FD0-85E7-92E6089013ED}"/>
              </a:ext>
            </a:extLst>
          </p:cNvPr>
          <p:cNvPicPr>
            <a:picLocks noChangeAspect="1"/>
          </p:cNvPicPr>
          <p:nvPr/>
        </p:nvPicPr>
        <p:blipFill>
          <a:blip r:embed="rId2"/>
          <a:stretch>
            <a:fillRect/>
          </a:stretch>
        </p:blipFill>
        <p:spPr>
          <a:xfrm>
            <a:off x="1259632" y="2060848"/>
            <a:ext cx="7012426" cy="3240591"/>
          </a:xfrm>
          <a:prstGeom prst="rect">
            <a:avLst/>
          </a:prstGeom>
        </p:spPr>
      </p:pic>
    </p:spTree>
    <p:extLst>
      <p:ext uri="{BB962C8B-B14F-4D97-AF65-F5344CB8AC3E}">
        <p14:creationId xmlns:p14="http://schemas.microsoft.com/office/powerpoint/2010/main" val="365823303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C28346A8-CB15-4D9F-96E9-6D9C2FACA715}"/>
              </a:ext>
            </a:extLst>
          </p:cNvPr>
          <p:cNvPicPr>
            <a:picLocks noChangeAspect="1"/>
          </p:cNvPicPr>
          <p:nvPr/>
        </p:nvPicPr>
        <p:blipFill>
          <a:blip r:embed="rId2"/>
          <a:stretch>
            <a:fillRect/>
          </a:stretch>
        </p:blipFill>
        <p:spPr>
          <a:xfrm>
            <a:off x="2339752" y="1515765"/>
            <a:ext cx="5036200" cy="4627860"/>
          </a:xfrm>
          <a:prstGeom prst="rect">
            <a:avLst/>
          </a:prstGeom>
        </p:spPr>
      </p:pic>
    </p:spTree>
    <p:extLst>
      <p:ext uri="{BB962C8B-B14F-4D97-AF65-F5344CB8AC3E}">
        <p14:creationId xmlns:p14="http://schemas.microsoft.com/office/powerpoint/2010/main" val="326478756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0A06CD34-3500-40BA-A0AF-F80C82C78A70}"/>
              </a:ext>
            </a:extLst>
          </p:cNvPr>
          <p:cNvPicPr>
            <a:picLocks noChangeAspect="1"/>
          </p:cNvPicPr>
          <p:nvPr/>
        </p:nvPicPr>
        <p:blipFill>
          <a:blip r:embed="rId2"/>
          <a:stretch>
            <a:fillRect/>
          </a:stretch>
        </p:blipFill>
        <p:spPr>
          <a:xfrm>
            <a:off x="1763688" y="1916832"/>
            <a:ext cx="6424856" cy="3974500"/>
          </a:xfrm>
          <a:prstGeom prst="rect">
            <a:avLst/>
          </a:prstGeom>
        </p:spPr>
      </p:pic>
    </p:spTree>
    <p:extLst>
      <p:ext uri="{BB962C8B-B14F-4D97-AF65-F5344CB8AC3E}">
        <p14:creationId xmlns:p14="http://schemas.microsoft.com/office/powerpoint/2010/main" val="188558210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EE48302F-D677-404D-8108-1B9BE67E3AE6}"/>
              </a:ext>
            </a:extLst>
          </p:cNvPr>
          <p:cNvPicPr>
            <a:picLocks noChangeAspect="1"/>
          </p:cNvPicPr>
          <p:nvPr/>
        </p:nvPicPr>
        <p:blipFill>
          <a:blip r:embed="rId2"/>
          <a:stretch>
            <a:fillRect/>
          </a:stretch>
        </p:blipFill>
        <p:spPr>
          <a:xfrm>
            <a:off x="1763688" y="2348880"/>
            <a:ext cx="6261961" cy="3100933"/>
          </a:xfrm>
          <a:prstGeom prst="rect">
            <a:avLst/>
          </a:prstGeom>
        </p:spPr>
      </p:pic>
    </p:spTree>
    <p:extLst>
      <p:ext uri="{BB962C8B-B14F-4D97-AF65-F5344CB8AC3E}">
        <p14:creationId xmlns:p14="http://schemas.microsoft.com/office/powerpoint/2010/main" val="310287007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A36000FB-C7DB-405E-A73A-C52911B6D522}"/>
              </a:ext>
            </a:extLst>
          </p:cNvPr>
          <p:cNvPicPr>
            <a:picLocks noChangeAspect="1"/>
          </p:cNvPicPr>
          <p:nvPr/>
        </p:nvPicPr>
        <p:blipFill>
          <a:blip r:embed="rId2"/>
          <a:stretch>
            <a:fillRect/>
          </a:stretch>
        </p:blipFill>
        <p:spPr>
          <a:xfrm>
            <a:off x="1710308" y="1988839"/>
            <a:ext cx="6215309" cy="3870151"/>
          </a:xfrm>
          <a:prstGeom prst="rect">
            <a:avLst/>
          </a:prstGeom>
        </p:spPr>
      </p:pic>
    </p:spTree>
    <p:extLst>
      <p:ext uri="{BB962C8B-B14F-4D97-AF65-F5344CB8AC3E}">
        <p14:creationId xmlns:p14="http://schemas.microsoft.com/office/powerpoint/2010/main" val="392038607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4E14061B-3F05-4EE8-B9FF-7E2E52E1008F}"/>
              </a:ext>
            </a:extLst>
          </p:cNvPr>
          <p:cNvPicPr>
            <a:picLocks noChangeAspect="1"/>
          </p:cNvPicPr>
          <p:nvPr/>
        </p:nvPicPr>
        <p:blipFill>
          <a:blip r:embed="rId2"/>
          <a:stretch>
            <a:fillRect/>
          </a:stretch>
        </p:blipFill>
        <p:spPr>
          <a:xfrm>
            <a:off x="2123728" y="2060848"/>
            <a:ext cx="6652215" cy="4040491"/>
          </a:xfrm>
          <a:prstGeom prst="rect">
            <a:avLst/>
          </a:prstGeom>
        </p:spPr>
      </p:pic>
    </p:spTree>
    <p:extLst>
      <p:ext uri="{BB962C8B-B14F-4D97-AF65-F5344CB8AC3E}">
        <p14:creationId xmlns:p14="http://schemas.microsoft.com/office/powerpoint/2010/main" val="182029679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28735022-62FF-44B0-A7F8-E533A99B77DF}"/>
              </a:ext>
            </a:extLst>
          </p:cNvPr>
          <p:cNvPicPr>
            <a:picLocks noChangeAspect="1"/>
          </p:cNvPicPr>
          <p:nvPr/>
        </p:nvPicPr>
        <p:blipFill>
          <a:blip r:embed="rId2"/>
          <a:stretch>
            <a:fillRect/>
          </a:stretch>
        </p:blipFill>
        <p:spPr>
          <a:xfrm>
            <a:off x="833275" y="4350246"/>
            <a:ext cx="7477449" cy="2437903"/>
          </a:xfrm>
          <a:prstGeom prst="rect">
            <a:avLst/>
          </a:prstGeom>
        </p:spPr>
      </p:pic>
      <p:sp>
        <p:nvSpPr>
          <p:cNvPr id="6" name="CaixaDeTexto 5">
            <a:extLst>
              <a:ext uri="{FF2B5EF4-FFF2-40B4-BE49-F238E27FC236}">
                <a16:creationId xmlns:a16="http://schemas.microsoft.com/office/drawing/2014/main" id="{810B5C73-98DA-4117-9EDC-30C41FA83715}"/>
              </a:ext>
            </a:extLst>
          </p:cNvPr>
          <p:cNvSpPr txBox="1"/>
          <p:nvPr/>
        </p:nvSpPr>
        <p:spPr>
          <a:xfrm>
            <a:off x="431540" y="1397675"/>
            <a:ext cx="8280920" cy="2031325"/>
          </a:xfrm>
          <a:prstGeom prst="rect">
            <a:avLst/>
          </a:prstGeom>
          <a:noFill/>
        </p:spPr>
        <p:txBody>
          <a:bodyPr wrap="square">
            <a:spAutoFit/>
          </a:bodyPr>
          <a:lstStyle/>
          <a:p>
            <a:r>
              <a:rPr lang="pt-BR" dirty="0"/>
              <a:t>Nos últimos 10 anos, houve uma sequência de diferentes sistemas desenvolvidos (word2vec, </a:t>
            </a:r>
            <a:r>
              <a:rPr lang="pt-BR" dirty="0" err="1"/>
              <a:t>GloVe</a:t>
            </a:r>
            <a:r>
              <a:rPr lang="pt-BR" dirty="0"/>
              <a:t>, BERT, GPT, …), cada um baseado em uma abordagem de rede neural diferente. Mas, em última análise, todos eles pegam palavras e as caracterizam por listas de centenas a milhares de números.</a:t>
            </a:r>
          </a:p>
          <a:p>
            <a:endParaRPr lang="pt-BR" dirty="0"/>
          </a:p>
          <a:p>
            <a:r>
              <a:rPr lang="pt-BR" dirty="0"/>
              <a:t>Por exemplo, aqui está o que o GPT-2 produz como vetores de incorporação brutos para três palavras específicas</a:t>
            </a:r>
          </a:p>
        </p:txBody>
      </p:sp>
    </p:spTree>
    <p:extLst>
      <p:ext uri="{BB962C8B-B14F-4D97-AF65-F5344CB8AC3E}">
        <p14:creationId xmlns:p14="http://schemas.microsoft.com/office/powerpoint/2010/main" val="424616138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a:t>
            </a:r>
          </a:p>
        </p:txBody>
      </p:sp>
      <p:pic>
        <p:nvPicPr>
          <p:cNvPr id="3" name="Imagem 2">
            <a:extLst>
              <a:ext uri="{FF2B5EF4-FFF2-40B4-BE49-F238E27FC236}">
                <a16:creationId xmlns:a16="http://schemas.microsoft.com/office/drawing/2014/main" id="{398A5E98-C218-4DE4-BE04-F3A637F7E7C6}"/>
              </a:ext>
            </a:extLst>
          </p:cNvPr>
          <p:cNvPicPr>
            <a:picLocks noChangeAspect="1"/>
          </p:cNvPicPr>
          <p:nvPr/>
        </p:nvPicPr>
        <p:blipFill>
          <a:blip r:embed="rId2"/>
          <a:stretch>
            <a:fillRect/>
          </a:stretch>
        </p:blipFill>
        <p:spPr>
          <a:xfrm>
            <a:off x="2221719" y="2132856"/>
            <a:ext cx="4700562" cy="4083083"/>
          </a:xfrm>
          <a:prstGeom prst="rect">
            <a:avLst/>
          </a:prstGeom>
        </p:spPr>
      </p:pic>
    </p:spTree>
    <p:extLst>
      <p:ext uri="{BB962C8B-B14F-4D97-AF65-F5344CB8AC3E}">
        <p14:creationId xmlns:p14="http://schemas.microsoft.com/office/powerpoint/2010/main" val="25522257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https://platform.openai.com/docs/introduction/overview</a:t>
            </a:r>
          </a:p>
        </p:txBody>
      </p:sp>
      <p:pic>
        <p:nvPicPr>
          <p:cNvPr id="4" name="Imagem 3">
            <a:extLst>
              <a:ext uri="{FF2B5EF4-FFF2-40B4-BE49-F238E27FC236}">
                <a16:creationId xmlns:a16="http://schemas.microsoft.com/office/drawing/2014/main" id="{94B164A3-9D1D-4CF1-8471-1016369CE54E}"/>
              </a:ext>
            </a:extLst>
          </p:cNvPr>
          <p:cNvPicPr>
            <a:picLocks noChangeAspect="1"/>
          </p:cNvPicPr>
          <p:nvPr/>
        </p:nvPicPr>
        <p:blipFill>
          <a:blip r:embed="rId2"/>
          <a:stretch>
            <a:fillRect/>
          </a:stretch>
        </p:blipFill>
        <p:spPr>
          <a:xfrm>
            <a:off x="0" y="2276872"/>
            <a:ext cx="9144000" cy="4160349"/>
          </a:xfrm>
          <a:prstGeom prst="rect">
            <a:avLst/>
          </a:prstGeom>
        </p:spPr>
      </p:pic>
    </p:spTree>
    <p:extLst>
      <p:ext uri="{BB962C8B-B14F-4D97-AF65-F5344CB8AC3E}">
        <p14:creationId xmlns:p14="http://schemas.microsoft.com/office/powerpoint/2010/main" val="58938875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D5C08-D3DE-4AD8-9CDA-8CA65D9BF40D}"/>
              </a:ext>
            </a:extLst>
          </p:cNvPr>
          <p:cNvSpPr>
            <a:spLocks noGrp="1"/>
          </p:cNvSpPr>
          <p:nvPr>
            <p:ph type="title"/>
          </p:nvPr>
        </p:nvSpPr>
        <p:spPr/>
        <p:txBody>
          <a:bodyPr/>
          <a:lstStyle/>
          <a:p>
            <a:r>
              <a:rPr lang="pt-BR" dirty="0"/>
              <a:t>Prática</a:t>
            </a:r>
          </a:p>
        </p:txBody>
      </p:sp>
      <p:sp>
        <p:nvSpPr>
          <p:cNvPr id="3" name="Espaço Reservado para Conteúdo 2">
            <a:extLst>
              <a:ext uri="{FF2B5EF4-FFF2-40B4-BE49-F238E27FC236}">
                <a16:creationId xmlns:a16="http://schemas.microsoft.com/office/drawing/2014/main" id="{7DB33CAF-6C73-4932-9BF9-5117D28B51E7}"/>
              </a:ext>
            </a:extLst>
          </p:cNvPr>
          <p:cNvSpPr>
            <a:spLocks noGrp="1"/>
          </p:cNvSpPr>
          <p:nvPr>
            <p:ph idx="1"/>
          </p:nvPr>
        </p:nvSpPr>
        <p:spPr/>
        <p:txBody>
          <a:bodyPr/>
          <a:lstStyle/>
          <a:p>
            <a:r>
              <a:rPr lang="pt-BR" dirty="0">
                <a:hlinkClick r:id="rId2"/>
              </a:rPr>
              <a:t>https://colab.research.google.com/drive/1uCWMw3F5z4DDF-pDQsaRVmg0a7aFsXbs?usp=sharing</a:t>
            </a:r>
            <a:endParaRPr lang="pt-BR" dirty="0"/>
          </a:p>
          <a:p>
            <a:endParaRPr lang="pt-BR" dirty="0"/>
          </a:p>
        </p:txBody>
      </p:sp>
    </p:spTree>
    <p:extLst>
      <p:ext uri="{BB962C8B-B14F-4D97-AF65-F5344CB8AC3E}">
        <p14:creationId xmlns:p14="http://schemas.microsoft.com/office/powerpoint/2010/main" val="1037651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https://platform.openai.com/docs/introduction/overview</a:t>
            </a:r>
          </a:p>
        </p:txBody>
      </p:sp>
      <p:pic>
        <p:nvPicPr>
          <p:cNvPr id="3" name="Imagem 2">
            <a:extLst>
              <a:ext uri="{FF2B5EF4-FFF2-40B4-BE49-F238E27FC236}">
                <a16:creationId xmlns:a16="http://schemas.microsoft.com/office/drawing/2014/main" id="{34A1357F-0D5B-45C3-BB16-5E85A70D601F}"/>
              </a:ext>
            </a:extLst>
          </p:cNvPr>
          <p:cNvPicPr>
            <a:picLocks noChangeAspect="1"/>
          </p:cNvPicPr>
          <p:nvPr/>
        </p:nvPicPr>
        <p:blipFill rotWithShape="1">
          <a:blip r:embed="rId2"/>
          <a:srcRect t="6635"/>
          <a:stretch/>
        </p:blipFill>
        <p:spPr>
          <a:xfrm>
            <a:off x="2627784" y="2205047"/>
            <a:ext cx="3232310" cy="44116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041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pic>
        <p:nvPicPr>
          <p:cNvPr id="3" name="Imagem 2">
            <a:extLst>
              <a:ext uri="{FF2B5EF4-FFF2-40B4-BE49-F238E27FC236}">
                <a16:creationId xmlns:a16="http://schemas.microsoft.com/office/drawing/2014/main" id="{CDC594B9-3B87-410D-BDB7-56BD70D5B858}"/>
              </a:ext>
            </a:extLst>
          </p:cNvPr>
          <p:cNvPicPr>
            <a:picLocks noChangeAspect="1"/>
          </p:cNvPicPr>
          <p:nvPr/>
        </p:nvPicPr>
        <p:blipFill>
          <a:blip r:embed="rId2"/>
          <a:stretch>
            <a:fillRect/>
          </a:stretch>
        </p:blipFill>
        <p:spPr>
          <a:xfrm>
            <a:off x="0" y="1405408"/>
            <a:ext cx="9144000" cy="4047184"/>
          </a:xfrm>
          <a:prstGeom prst="rect">
            <a:avLst/>
          </a:prstGeom>
        </p:spPr>
      </p:pic>
    </p:spTree>
    <p:extLst>
      <p:ext uri="{BB962C8B-B14F-4D97-AF65-F5344CB8AC3E}">
        <p14:creationId xmlns:p14="http://schemas.microsoft.com/office/powerpoint/2010/main" val="165541799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pic>
        <p:nvPicPr>
          <p:cNvPr id="5" name="Imagem 4">
            <a:extLst>
              <a:ext uri="{FF2B5EF4-FFF2-40B4-BE49-F238E27FC236}">
                <a16:creationId xmlns:a16="http://schemas.microsoft.com/office/drawing/2014/main" id="{E8CC7613-2DF6-48C7-A030-E64D53F7EE4A}"/>
              </a:ext>
            </a:extLst>
          </p:cNvPr>
          <p:cNvPicPr>
            <a:picLocks noChangeAspect="1"/>
          </p:cNvPicPr>
          <p:nvPr/>
        </p:nvPicPr>
        <p:blipFill>
          <a:blip r:embed="rId2"/>
          <a:stretch>
            <a:fillRect/>
          </a:stretch>
        </p:blipFill>
        <p:spPr>
          <a:xfrm>
            <a:off x="395536" y="908720"/>
            <a:ext cx="7700312" cy="4163872"/>
          </a:xfrm>
          <a:prstGeom prst="rect">
            <a:avLst/>
          </a:prstGeom>
        </p:spPr>
      </p:pic>
      <p:pic>
        <p:nvPicPr>
          <p:cNvPr id="4" name="Imagem 3">
            <a:extLst>
              <a:ext uri="{FF2B5EF4-FFF2-40B4-BE49-F238E27FC236}">
                <a16:creationId xmlns:a16="http://schemas.microsoft.com/office/drawing/2014/main" id="{40266DE7-F6E3-4CB7-BAAE-5F8175CB61B2}"/>
              </a:ext>
            </a:extLst>
          </p:cNvPr>
          <p:cNvPicPr>
            <a:picLocks noChangeAspect="1"/>
          </p:cNvPicPr>
          <p:nvPr/>
        </p:nvPicPr>
        <p:blipFill>
          <a:blip r:embed="rId3"/>
          <a:stretch>
            <a:fillRect/>
          </a:stretch>
        </p:blipFill>
        <p:spPr>
          <a:xfrm>
            <a:off x="-61320" y="5216137"/>
            <a:ext cx="9144000" cy="1617736"/>
          </a:xfrm>
          <a:prstGeom prst="rect">
            <a:avLst/>
          </a:prstGeom>
        </p:spPr>
      </p:pic>
    </p:spTree>
    <p:extLst>
      <p:ext uri="{BB962C8B-B14F-4D97-AF65-F5344CB8AC3E}">
        <p14:creationId xmlns:p14="http://schemas.microsoft.com/office/powerpoint/2010/main" val="127254943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144C3E7F-FE87-4061-BD29-93262EE11FF8}"/>
              </a:ext>
            </a:extLst>
          </p:cNvPr>
          <p:cNvSpPr txBox="1"/>
          <p:nvPr/>
        </p:nvSpPr>
        <p:spPr>
          <a:xfrm>
            <a:off x="323528" y="1556792"/>
            <a:ext cx="8280920" cy="369332"/>
          </a:xfrm>
          <a:prstGeom prst="rect">
            <a:avLst/>
          </a:prstGeom>
          <a:noFill/>
        </p:spPr>
        <p:txBody>
          <a:bodyPr wrap="square">
            <a:spAutoFit/>
          </a:bodyPr>
          <a:lstStyle/>
          <a:p>
            <a:r>
              <a:rPr lang="pt-BR" dirty="0"/>
              <a:t>Prática: integração com Chat GPT</a:t>
            </a:r>
          </a:p>
        </p:txBody>
      </p:sp>
      <p:sp>
        <p:nvSpPr>
          <p:cNvPr id="7" name="CaixaDeTexto 6">
            <a:extLst>
              <a:ext uri="{FF2B5EF4-FFF2-40B4-BE49-F238E27FC236}">
                <a16:creationId xmlns:a16="http://schemas.microsoft.com/office/drawing/2014/main" id="{E071B1E8-FF17-44B1-8074-2C30885D2F8E}"/>
              </a:ext>
            </a:extLst>
          </p:cNvPr>
          <p:cNvSpPr txBox="1"/>
          <p:nvPr/>
        </p:nvSpPr>
        <p:spPr>
          <a:xfrm>
            <a:off x="323528" y="2276872"/>
            <a:ext cx="8496944" cy="923330"/>
          </a:xfrm>
          <a:prstGeom prst="rect">
            <a:avLst/>
          </a:prstGeom>
          <a:noFill/>
        </p:spPr>
        <p:txBody>
          <a:bodyPr wrap="square">
            <a:spAutoFit/>
          </a:bodyPr>
          <a:lstStyle/>
          <a:p>
            <a:r>
              <a:rPr lang="pt-BR" dirty="0"/>
              <a:t>Análise de sentimento:</a:t>
            </a:r>
          </a:p>
          <a:p>
            <a:r>
              <a:rPr lang="pt-BR" dirty="0">
                <a:hlinkClick r:id="rId2"/>
              </a:rPr>
              <a:t>https://www.kaggle.com/competitions/tweet-sentiment-extraction/overview</a:t>
            </a:r>
            <a:endParaRPr lang="pt-BR" dirty="0"/>
          </a:p>
          <a:p>
            <a:endParaRPr lang="pt-BR" dirty="0"/>
          </a:p>
        </p:txBody>
      </p:sp>
    </p:spTree>
    <p:extLst>
      <p:ext uri="{BB962C8B-B14F-4D97-AF65-F5344CB8AC3E}">
        <p14:creationId xmlns:p14="http://schemas.microsoft.com/office/powerpoint/2010/main" val="268369405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sp>
        <p:nvSpPr>
          <p:cNvPr id="8" name="CaixaDeTexto 7">
            <a:extLst>
              <a:ext uri="{FF2B5EF4-FFF2-40B4-BE49-F238E27FC236}">
                <a16:creationId xmlns:a16="http://schemas.microsoft.com/office/drawing/2014/main" id="{9A69807C-4D3D-4119-85AC-8179FE803088}"/>
              </a:ext>
            </a:extLst>
          </p:cNvPr>
          <p:cNvSpPr txBox="1"/>
          <p:nvPr/>
        </p:nvSpPr>
        <p:spPr>
          <a:xfrm>
            <a:off x="-8408" y="6616700"/>
            <a:ext cx="9059563" cy="369332"/>
          </a:xfrm>
          <a:prstGeom prst="rect">
            <a:avLst/>
          </a:prstGeom>
          <a:noFill/>
        </p:spPr>
        <p:txBody>
          <a:bodyPr wrap="square">
            <a:spAutoFit/>
          </a:bodyPr>
          <a:lstStyle/>
          <a:p>
            <a:r>
              <a:rPr lang="pt-BR" sz="900" dirty="0"/>
              <a:t>Fonte: </a:t>
            </a:r>
            <a:r>
              <a:rPr lang="pt-BR" sz="900" dirty="0">
                <a:hlinkClick r:id="rId2"/>
              </a:rPr>
              <a:t>https://towardsdatascience.com/what-is-cosine-similarity-how-to-compare-text-and-images-in-python-d2bb6e411ef0</a:t>
            </a:r>
            <a:endParaRPr lang="pt-BR" sz="900" dirty="0"/>
          </a:p>
          <a:p>
            <a:endParaRPr lang="pt-BR" sz="900" dirty="0"/>
          </a:p>
        </p:txBody>
      </p:sp>
      <p:sp>
        <p:nvSpPr>
          <p:cNvPr id="3" name="CaixaDeTexto 2">
            <a:extLst>
              <a:ext uri="{FF2B5EF4-FFF2-40B4-BE49-F238E27FC236}">
                <a16:creationId xmlns:a16="http://schemas.microsoft.com/office/drawing/2014/main" id="{5B8B1248-4771-BDB9-A91E-E848D9643BD3}"/>
              </a:ext>
            </a:extLst>
          </p:cNvPr>
          <p:cNvSpPr txBox="1"/>
          <p:nvPr/>
        </p:nvSpPr>
        <p:spPr>
          <a:xfrm>
            <a:off x="74730" y="1628800"/>
            <a:ext cx="8811492" cy="923330"/>
          </a:xfrm>
          <a:prstGeom prst="rect">
            <a:avLst/>
          </a:prstGeom>
          <a:noFill/>
        </p:spPr>
        <p:txBody>
          <a:bodyPr wrap="square">
            <a:spAutoFit/>
          </a:bodyPr>
          <a:lstStyle/>
          <a:p>
            <a:r>
              <a:rPr lang="pt-BR" dirty="0"/>
              <a:t>Dados brutos, uma sequência de símbolos, não podem ser alimentados diretamente nos próprios algoritmos, pois a maioria deles espera vetores numéricos com tamanho fixo, em vez de documentos de texto bruto com comprimento variável.</a:t>
            </a:r>
          </a:p>
        </p:txBody>
      </p:sp>
      <p:sp>
        <p:nvSpPr>
          <p:cNvPr id="5" name="CaixaDeTexto 4">
            <a:extLst>
              <a:ext uri="{FF2B5EF4-FFF2-40B4-BE49-F238E27FC236}">
                <a16:creationId xmlns:a16="http://schemas.microsoft.com/office/drawing/2014/main" id="{80B6E909-80A6-2AEC-1BC5-D083868E51CA}"/>
              </a:ext>
            </a:extLst>
          </p:cNvPr>
          <p:cNvSpPr txBox="1"/>
          <p:nvPr/>
        </p:nvSpPr>
        <p:spPr>
          <a:xfrm>
            <a:off x="10801" y="6092824"/>
            <a:ext cx="8856984" cy="646331"/>
          </a:xfrm>
          <a:prstGeom prst="rect">
            <a:avLst/>
          </a:prstGeom>
          <a:noFill/>
        </p:spPr>
        <p:txBody>
          <a:bodyPr wrap="square">
            <a:spAutoFit/>
          </a:bodyPr>
          <a:lstStyle/>
          <a:p>
            <a:r>
              <a:rPr lang="pt-BR" dirty="0">
                <a:hlinkClick r:id="rId3"/>
              </a:rPr>
              <a:t>https://scikit-learn.org/stable/modules/feature_extraction.html#text-feature-extraction</a:t>
            </a:r>
            <a:endParaRPr lang="pt-BR" dirty="0"/>
          </a:p>
          <a:p>
            <a:endParaRPr lang="pt-BR" dirty="0"/>
          </a:p>
        </p:txBody>
      </p:sp>
      <p:pic>
        <p:nvPicPr>
          <p:cNvPr id="7" name="Imagem 6">
            <a:extLst>
              <a:ext uri="{FF2B5EF4-FFF2-40B4-BE49-F238E27FC236}">
                <a16:creationId xmlns:a16="http://schemas.microsoft.com/office/drawing/2014/main" id="{B2135EE0-5D05-051C-D5FD-2CA496301B81}"/>
              </a:ext>
            </a:extLst>
          </p:cNvPr>
          <p:cNvPicPr>
            <a:picLocks noChangeAspect="1"/>
          </p:cNvPicPr>
          <p:nvPr/>
        </p:nvPicPr>
        <p:blipFill rotWithShape="1">
          <a:blip r:embed="rId4"/>
          <a:srcRect t="21106"/>
          <a:stretch/>
        </p:blipFill>
        <p:spPr>
          <a:xfrm>
            <a:off x="903225" y="2829129"/>
            <a:ext cx="7236296" cy="30168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859922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Por que Cross </a:t>
            </a:r>
            <a:r>
              <a:rPr lang="pt-BR" altLang="zh-CN" b="1" dirty="0" err="1"/>
              <a:t>Validation</a:t>
            </a:r>
            <a:r>
              <a:rPr lang="pt-BR" altLang="zh-CN" b="1" dirty="0"/>
              <a:t>?</a:t>
            </a:r>
          </a:p>
        </p:txBody>
      </p:sp>
      <p:sp>
        <p:nvSpPr>
          <p:cNvPr id="6" name="CaixaDeTexto 5">
            <a:extLst>
              <a:ext uri="{FF2B5EF4-FFF2-40B4-BE49-F238E27FC236}">
                <a16:creationId xmlns:a16="http://schemas.microsoft.com/office/drawing/2014/main" id="{144C3E7F-FE87-4061-BD29-93262EE11FF8}"/>
              </a:ext>
            </a:extLst>
          </p:cNvPr>
          <p:cNvSpPr txBox="1"/>
          <p:nvPr/>
        </p:nvSpPr>
        <p:spPr>
          <a:xfrm>
            <a:off x="216024" y="2121850"/>
            <a:ext cx="3707904" cy="2908489"/>
          </a:xfrm>
          <a:prstGeom prst="rect">
            <a:avLst/>
          </a:prstGeom>
          <a:noFill/>
        </p:spPr>
        <p:txBody>
          <a:bodyPr wrap="square">
            <a:spAutoFit/>
          </a:bodyPr>
          <a:lstStyle/>
          <a:p>
            <a:pPr algn="just"/>
            <a:r>
              <a:rPr lang="pt-BR" dirty="0"/>
              <a:t>Aprender os parâmetros de uma função de predição e </a:t>
            </a:r>
            <a:r>
              <a:rPr lang="pt-BR" sz="1900" b="1" dirty="0"/>
              <a:t>testá-la nos mesmos dados é um erro metodológico</a:t>
            </a:r>
            <a:r>
              <a:rPr lang="pt-BR" dirty="0"/>
              <a:t>: um modelo que apenas repetiria os rótulos das amostras que acabou de ver teria uma pontuação perfeita, mas falharia em prever qualquer coisa útil ainda. dados não vistos.</a:t>
            </a:r>
          </a:p>
          <a:p>
            <a:pPr algn="just"/>
            <a:r>
              <a:rPr lang="pt-BR" sz="1900" b="1" dirty="0"/>
              <a:t>Consequência: </a:t>
            </a:r>
            <a:r>
              <a:rPr lang="pt-BR" sz="1900" b="1" dirty="0" err="1"/>
              <a:t>overfitting</a:t>
            </a:r>
            <a:endParaRPr lang="pt-BR" sz="1900" b="1" dirty="0"/>
          </a:p>
        </p:txBody>
      </p:sp>
      <p:sp>
        <p:nvSpPr>
          <p:cNvPr id="4" name="CaixaDeTexto 3">
            <a:extLst>
              <a:ext uri="{FF2B5EF4-FFF2-40B4-BE49-F238E27FC236}">
                <a16:creationId xmlns:a16="http://schemas.microsoft.com/office/drawing/2014/main" id="{35828F09-1C49-66EE-2FB4-AFC98248B7C0}"/>
              </a:ext>
            </a:extLst>
          </p:cNvPr>
          <p:cNvSpPr txBox="1"/>
          <p:nvPr/>
        </p:nvSpPr>
        <p:spPr>
          <a:xfrm>
            <a:off x="0" y="6432034"/>
            <a:ext cx="7740352" cy="646331"/>
          </a:xfrm>
          <a:prstGeom prst="rect">
            <a:avLst/>
          </a:prstGeom>
          <a:noFill/>
        </p:spPr>
        <p:txBody>
          <a:bodyPr wrap="square">
            <a:spAutoFit/>
          </a:bodyPr>
          <a:lstStyle/>
          <a:p>
            <a:r>
              <a:rPr lang="pt-BR" dirty="0">
                <a:hlinkClick r:id="rId2"/>
              </a:rPr>
              <a:t>https://scikit-learn.org/stable/modules/cross_validation.html</a:t>
            </a:r>
            <a:endParaRPr lang="pt-BR" dirty="0"/>
          </a:p>
          <a:p>
            <a:endParaRPr lang="pt-BR" dirty="0"/>
          </a:p>
        </p:txBody>
      </p:sp>
      <p:pic>
        <p:nvPicPr>
          <p:cNvPr id="1026" name="Picture 2">
            <a:extLst>
              <a:ext uri="{FF2B5EF4-FFF2-40B4-BE49-F238E27FC236}">
                <a16:creationId xmlns:a16="http://schemas.microsoft.com/office/drawing/2014/main" id="{298CBFB7-53C9-47B5-DC51-D3C24556A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106" y="2310176"/>
            <a:ext cx="4860032" cy="325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85958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Cross </a:t>
            </a:r>
            <a:r>
              <a:rPr lang="pt-BR" altLang="zh-CN" b="1" dirty="0" err="1"/>
              <a:t>Validation</a:t>
            </a:r>
            <a:r>
              <a:rPr lang="pt-BR" altLang="zh-CN" b="1" dirty="0"/>
              <a:t>?</a:t>
            </a:r>
          </a:p>
        </p:txBody>
      </p:sp>
      <p:pic>
        <p:nvPicPr>
          <p:cNvPr id="2" name="Picture 2">
            <a:extLst>
              <a:ext uri="{FF2B5EF4-FFF2-40B4-BE49-F238E27FC236}">
                <a16:creationId xmlns:a16="http://schemas.microsoft.com/office/drawing/2014/main" id="{FBD99EE6-E04D-DC26-8F0E-0E1CC60EE22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700808"/>
            <a:ext cx="5256584" cy="38683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5233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Aprofundamento Cross </a:t>
            </a:r>
            <a:r>
              <a:rPr lang="pt-BR" altLang="zh-CN" b="1" dirty="0" err="1"/>
              <a:t>Validation</a:t>
            </a:r>
            <a:endParaRPr lang="pt-BR" altLang="zh-CN" b="1" dirty="0"/>
          </a:p>
        </p:txBody>
      </p:sp>
      <p:pic>
        <p:nvPicPr>
          <p:cNvPr id="4" name="Imagem 3">
            <a:extLst>
              <a:ext uri="{FF2B5EF4-FFF2-40B4-BE49-F238E27FC236}">
                <a16:creationId xmlns:a16="http://schemas.microsoft.com/office/drawing/2014/main" id="{DBF2A075-54F6-CFAA-1C4E-471BDDD7DFBA}"/>
              </a:ext>
            </a:extLst>
          </p:cNvPr>
          <p:cNvPicPr>
            <a:picLocks noChangeAspect="1"/>
          </p:cNvPicPr>
          <p:nvPr/>
        </p:nvPicPr>
        <p:blipFill>
          <a:blip r:embed="rId2"/>
          <a:stretch>
            <a:fillRect/>
          </a:stretch>
        </p:blipFill>
        <p:spPr>
          <a:xfrm>
            <a:off x="0" y="1307777"/>
            <a:ext cx="9144000" cy="4242445"/>
          </a:xfrm>
          <a:prstGeom prst="rect">
            <a:avLst/>
          </a:prstGeom>
        </p:spPr>
      </p:pic>
    </p:spTree>
    <p:extLst>
      <p:ext uri="{BB962C8B-B14F-4D97-AF65-F5344CB8AC3E}">
        <p14:creationId xmlns:p14="http://schemas.microsoft.com/office/powerpoint/2010/main" val="166021168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Métricas em Cross </a:t>
            </a:r>
            <a:r>
              <a:rPr lang="pt-BR" altLang="zh-CN" b="1" dirty="0" err="1"/>
              <a:t>validation</a:t>
            </a:r>
            <a:endParaRPr lang="pt-BR" altLang="zh-CN" b="1" dirty="0"/>
          </a:p>
        </p:txBody>
      </p:sp>
      <p:sp>
        <p:nvSpPr>
          <p:cNvPr id="7" name="CaixaDeTexto 6">
            <a:extLst>
              <a:ext uri="{FF2B5EF4-FFF2-40B4-BE49-F238E27FC236}">
                <a16:creationId xmlns:a16="http://schemas.microsoft.com/office/drawing/2014/main" id="{E071B1E8-FF17-44B1-8074-2C30885D2F8E}"/>
              </a:ext>
            </a:extLst>
          </p:cNvPr>
          <p:cNvSpPr txBox="1"/>
          <p:nvPr/>
        </p:nvSpPr>
        <p:spPr>
          <a:xfrm>
            <a:off x="183195" y="1340768"/>
            <a:ext cx="8777610" cy="5078313"/>
          </a:xfrm>
          <a:prstGeom prst="rect">
            <a:avLst/>
          </a:prstGeom>
          <a:noFill/>
        </p:spPr>
        <p:txBody>
          <a:bodyPr wrap="square">
            <a:spAutoFit/>
          </a:bodyPr>
          <a:lstStyle/>
          <a:p>
            <a:r>
              <a:rPr lang="pt-BR" dirty="0"/>
              <a:t>Métricas: </a:t>
            </a:r>
            <a:r>
              <a:rPr lang="pt-BR" dirty="0">
                <a:hlinkClick r:id="rId2"/>
              </a:rPr>
              <a:t>https://www.youtube.com/watch?v=n7qik4_xgcI&amp;list=PLRKtJ4IpxJpDxl0NTvNYQWKCYzHNuy2xG&amp;index=45</a:t>
            </a:r>
            <a:endParaRPr lang="pt-BR" dirty="0"/>
          </a:p>
          <a:p>
            <a:endParaRPr lang="pt-BR" dirty="0"/>
          </a:p>
          <a:p>
            <a:endParaRPr lang="pt-BR" dirty="0"/>
          </a:p>
          <a:p>
            <a:r>
              <a:rPr lang="pt-BR" dirty="0"/>
              <a:t>Interpretando Métricas: </a:t>
            </a:r>
            <a:r>
              <a:rPr lang="pt-BR" dirty="0">
                <a:hlinkClick r:id="rId3"/>
              </a:rPr>
              <a:t>https://www.youtube.com/watch?v=BYQQlCVt4aE&amp;list=PLRKtJ4IpxJpDxl0NTvNYQWKCYzHNuy2xG&amp;index=46</a:t>
            </a:r>
            <a:endParaRPr lang="pt-BR" dirty="0"/>
          </a:p>
          <a:p>
            <a:endParaRPr lang="pt-BR" dirty="0"/>
          </a:p>
          <a:p>
            <a:endParaRPr lang="pt-BR" dirty="0"/>
          </a:p>
          <a:p>
            <a:r>
              <a:rPr lang="pt-BR" dirty="0"/>
              <a:t>Fazendo amigos com Machine Learning: </a:t>
            </a:r>
            <a:r>
              <a:rPr lang="pt-BR" dirty="0">
                <a:hlinkClick r:id="rId4"/>
              </a:rPr>
              <a:t>https://www.youtube.com/playlist?list=PLRKtJ4IpxJpDxl0NTvNYQWKCYzHNuy2xG</a:t>
            </a:r>
            <a:endParaRPr lang="pt-BR" dirty="0"/>
          </a:p>
          <a:p>
            <a:endParaRPr lang="pt-BR" dirty="0"/>
          </a:p>
          <a:p>
            <a:endParaRPr lang="pt-BR" dirty="0"/>
          </a:p>
          <a:p>
            <a:r>
              <a:rPr lang="pt-BR" dirty="0"/>
              <a:t>Definição de métricas: </a:t>
            </a:r>
            <a:r>
              <a:rPr lang="pt-BR" dirty="0">
                <a:hlinkClick r:id="rId5"/>
              </a:rPr>
              <a:t>https://scikit-learn.org/stable/auto_examples/model_selection/plot_precision_recall.html</a:t>
            </a:r>
            <a:endParaRPr lang="pt-BR" dirty="0"/>
          </a:p>
          <a:p>
            <a:endParaRPr lang="pt-BR" dirty="0"/>
          </a:p>
          <a:p>
            <a:endParaRPr lang="pt-BR" dirty="0"/>
          </a:p>
        </p:txBody>
      </p:sp>
      <p:sp>
        <p:nvSpPr>
          <p:cNvPr id="4" name="CaixaDeTexto 3">
            <a:extLst>
              <a:ext uri="{FF2B5EF4-FFF2-40B4-BE49-F238E27FC236}">
                <a16:creationId xmlns:a16="http://schemas.microsoft.com/office/drawing/2014/main" id="{3967C0A5-4389-463E-AB99-E626C590250B}"/>
              </a:ext>
            </a:extLst>
          </p:cNvPr>
          <p:cNvSpPr txBox="1"/>
          <p:nvPr/>
        </p:nvSpPr>
        <p:spPr>
          <a:xfrm>
            <a:off x="30467" y="6247368"/>
            <a:ext cx="4572000" cy="646331"/>
          </a:xfrm>
          <a:prstGeom prst="rect">
            <a:avLst/>
          </a:prstGeom>
          <a:noFill/>
        </p:spPr>
        <p:txBody>
          <a:bodyPr wrap="square">
            <a:spAutoFit/>
          </a:bodyPr>
          <a:lstStyle/>
          <a:p>
            <a:r>
              <a:rPr lang="pt-BR" dirty="0">
                <a:hlinkClick r:id="rId6"/>
              </a:rPr>
              <a:t>https://www.linkedin.com/in/kozyrkov/</a:t>
            </a:r>
            <a:endParaRPr lang="pt-BR" dirty="0"/>
          </a:p>
          <a:p>
            <a:endParaRPr lang="pt-BR" dirty="0"/>
          </a:p>
        </p:txBody>
      </p:sp>
    </p:spTree>
    <p:extLst>
      <p:ext uri="{BB962C8B-B14F-4D97-AF65-F5344CB8AC3E}">
        <p14:creationId xmlns:p14="http://schemas.microsoft.com/office/powerpoint/2010/main" val="30770341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BE6E2D3-FF02-4E61-8B8C-74D3036FEBB8}"/>
              </a:ext>
            </a:extLst>
          </p:cNvPr>
          <p:cNvSpPr>
            <a:spLocks noChangeArrowheads="1"/>
          </p:cNvSpPr>
          <p:nvPr/>
        </p:nvSpPr>
        <p:spPr bwMode="auto">
          <a:xfrm>
            <a:off x="3924300" y="2565400"/>
            <a:ext cx="4679950" cy="1385637"/>
          </a:xfrm>
          <a:prstGeom prst="rect">
            <a:avLst/>
          </a:prstGeom>
          <a:noFill/>
          <a:ln w="9525">
            <a:noFill/>
            <a:miter lim="800000"/>
            <a:headEnd/>
            <a:tailEnd/>
          </a:ln>
        </p:spPr>
        <p:txBody>
          <a:bodyPr lIns="92075" tIns="46038" rIns="92075" bIns="46038">
            <a:spAutoFit/>
          </a:bodyPr>
          <a:lstStyle/>
          <a:p>
            <a:pPr eaLnBrk="1" hangingPunct="1">
              <a:defRPr/>
            </a:pPr>
            <a:r>
              <a:rPr kumimoji="1" lang="en-US" sz="1400" dirty="0">
                <a:solidFill>
                  <a:schemeClr val="bg1">
                    <a:lumMod val="85000"/>
                  </a:schemeClr>
                </a:solidFill>
              </a:rPr>
              <a:t>Copyright © </a:t>
            </a:r>
            <a:r>
              <a:rPr kumimoji="1" lang="en-US" sz="1400" b="1" dirty="0">
                <a:solidFill>
                  <a:schemeClr val="bg1">
                    <a:lumMod val="85000"/>
                  </a:schemeClr>
                </a:solidFill>
              </a:rPr>
              <a:t>2023  </a:t>
            </a:r>
            <a:r>
              <a:rPr kumimoji="1" lang="en-US" sz="1400" dirty="0">
                <a:solidFill>
                  <a:schemeClr val="bg1">
                    <a:lumMod val="85000"/>
                  </a:schemeClr>
                </a:solidFill>
              </a:rPr>
              <a:t>Prof.: </a:t>
            </a:r>
            <a:r>
              <a:rPr lang="nb-NO" altLang="pt-BR" sz="1400" b="1" dirty="0">
                <a:solidFill>
                  <a:srgbClr val="D9D9D9"/>
                </a:solidFill>
              </a:rPr>
              <a:t>Guilherme Cardim Mattos</a:t>
            </a:r>
            <a:endParaRPr kumimoji="1" lang="en-US" sz="1400" dirty="0">
              <a:solidFill>
                <a:schemeClr val="bg1">
                  <a:lumMod val="85000"/>
                </a:schemeClr>
              </a:solidFill>
            </a:endParaRPr>
          </a:p>
          <a:p>
            <a:pPr eaLnBrk="1" hangingPunct="1">
              <a:defRPr/>
            </a:pPr>
            <a:endParaRPr kumimoji="1" lang="en-US" sz="1400" dirty="0">
              <a:solidFill>
                <a:schemeClr val="bg1">
                  <a:lumMod val="85000"/>
                </a:schemeClr>
              </a:solidFill>
            </a:endParaRPr>
          </a:p>
          <a:p>
            <a:pPr eaLnBrk="1" hangingPunct="1">
              <a:defRPr/>
            </a:pPr>
            <a:r>
              <a:rPr kumimoji="1" lang="en-US" sz="1400" dirty="0" err="1">
                <a:solidFill>
                  <a:schemeClr val="bg1">
                    <a:lumMod val="85000"/>
                  </a:schemeClr>
                </a:solidFill>
              </a:rPr>
              <a:t>Todos</a:t>
            </a:r>
            <a:r>
              <a:rPr kumimoji="1" lang="en-US" sz="1400" dirty="0">
                <a:solidFill>
                  <a:schemeClr val="bg1">
                    <a:lumMod val="85000"/>
                  </a:schemeClr>
                </a:solidFill>
              </a:rPr>
              <a:t> </a:t>
            </a:r>
            <a:r>
              <a:rPr kumimoji="1" lang="en-US" sz="1400" dirty="0" err="1">
                <a:solidFill>
                  <a:schemeClr val="bg1">
                    <a:lumMod val="85000"/>
                  </a:schemeClr>
                </a:solidFill>
              </a:rPr>
              <a:t>direitos</a:t>
            </a:r>
            <a:r>
              <a:rPr kumimoji="1" lang="en-US" sz="1400" dirty="0">
                <a:solidFill>
                  <a:schemeClr val="bg1">
                    <a:lumMod val="85000"/>
                  </a:schemeClr>
                </a:solidFill>
              </a:rPr>
              <a:t> </a:t>
            </a:r>
            <a:r>
              <a:rPr kumimoji="1" lang="en-US" sz="1400" dirty="0" err="1">
                <a:solidFill>
                  <a:schemeClr val="bg1">
                    <a:lumMod val="85000"/>
                  </a:schemeClr>
                </a:solidFill>
              </a:rPr>
              <a:t>reservados</a:t>
            </a:r>
            <a:r>
              <a:rPr kumimoji="1" lang="en-US" sz="1400" dirty="0">
                <a:solidFill>
                  <a:schemeClr val="bg1">
                    <a:lumMod val="85000"/>
                  </a:schemeClr>
                </a:solidFill>
              </a:rPr>
              <a:t>. </a:t>
            </a:r>
            <a:r>
              <a:rPr kumimoji="1" lang="en-US" sz="1400" dirty="0" err="1">
                <a:solidFill>
                  <a:schemeClr val="bg1">
                    <a:lumMod val="85000"/>
                  </a:schemeClr>
                </a:solidFill>
              </a:rPr>
              <a:t>Reprodução</a:t>
            </a:r>
            <a:r>
              <a:rPr kumimoji="1" lang="en-US" sz="1400" dirty="0">
                <a:solidFill>
                  <a:schemeClr val="bg1">
                    <a:lumMod val="85000"/>
                  </a:schemeClr>
                </a:solidFill>
              </a:rPr>
              <a:t>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divulgação</a:t>
            </a:r>
            <a:r>
              <a:rPr kumimoji="1" lang="en-US" sz="1400" dirty="0">
                <a:solidFill>
                  <a:schemeClr val="bg1">
                    <a:lumMod val="85000"/>
                  </a:schemeClr>
                </a:solidFill>
              </a:rPr>
              <a:t> total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parcial</a:t>
            </a:r>
            <a:r>
              <a:rPr kumimoji="1" lang="en-US" sz="1400" dirty="0">
                <a:solidFill>
                  <a:schemeClr val="bg1">
                    <a:lumMod val="85000"/>
                  </a:schemeClr>
                </a:solidFill>
              </a:rPr>
              <a:t> </a:t>
            </a:r>
            <a:r>
              <a:rPr kumimoji="1" lang="en-US" sz="1400" dirty="0" err="1">
                <a:solidFill>
                  <a:schemeClr val="bg1">
                    <a:lumMod val="85000"/>
                  </a:schemeClr>
                </a:solidFill>
              </a:rPr>
              <a:t>deste</a:t>
            </a:r>
            <a:r>
              <a:rPr kumimoji="1" lang="en-US" sz="1400" dirty="0">
                <a:solidFill>
                  <a:schemeClr val="bg1">
                    <a:lumMod val="85000"/>
                  </a:schemeClr>
                </a:solidFill>
              </a:rPr>
              <a:t> </a:t>
            </a:r>
            <a:r>
              <a:rPr kumimoji="1" lang="en-US" sz="1400" dirty="0" err="1">
                <a:solidFill>
                  <a:schemeClr val="bg1">
                    <a:lumMod val="85000"/>
                  </a:schemeClr>
                </a:solidFill>
              </a:rPr>
              <a:t>documento</a:t>
            </a:r>
            <a:r>
              <a:rPr kumimoji="1" lang="en-US" sz="1400" dirty="0">
                <a:solidFill>
                  <a:schemeClr val="bg1">
                    <a:lumMod val="85000"/>
                  </a:schemeClr>
                </a:solidFill>
              </a:rPr>
              <a:t> é </a:t>
            </a:r>
            <a:r>
              <a:rPr kumimoji="1" lang="en-US" sz="1400" dirty="0" err="1">
                <a:solidFill>
                  <a:schemeClr val="bg1">
                    <a:lumMod val="85000"/>
                  </a:schemeClr>
                </a:solidFill>
              </a:rPr>
              <a:t>expressamente</a:t>
            </a:r>
            <a:r>
              <a:rPr kumimoji="1" lang="en-US" sz="1400" dirty="0">
                <a:solidFill>
                  <a:schemeClr val="bg1">
                    <a:lumMod val="85000"/>
                  </a:schemeClr>
                </a:solidFill>
              </a:rPr>
              <a:t> </a:t>
            </a:r>
            <a:r>
              <a:rPr kumimoji="1" lang="en-US" sz="1400" dirty="0" err="1">
                <a:solidFill>
                  <a:schemeClr val="bg1">
                    <a:lumMod val="85000"/>
                  </a:schemeClr>
                </a:solidFill>
              </a:rPr>
              <a:t>proíbido</a:t>
            </a:r>
            <a:r>
              <a:rPr kumimoji="1" lang="en-US" sz="1400" dirty="0">
                <a:solidFill>
                  <a:schemeClr val="bg1">
                    <a:lumMod val="85000"/>
                  </a:schemeClr>
                </a:solidFill>
              </a:rPr>
              <a:t> </a:t>
            </a:r>
            <a:r>
              <a:rPr kumimoji="1" lang="en-US" sz="1400" dirty="0" err="1">
                <a:solidFill>
                  <a:schemeClr val="bg1">
                    <a:lumMod val="85000"/>
                  </a:schemeClr>
                </a:solidFill>
              </a:rPr>
              <a:t>sem</a:t>
            </a:r>
            <a:r>
              <a:rPr kumimoji="1" lang="en-US" sz="1400" dirty="0">
                <a:solidFill>
                  <a:schemeClr val="bg1">
                    <a:lumMod val="85000"/>
                  </a:schemeClr>
                </a:solidFill>
              </a:rPr>
              <a:t> o </a:t>
            </a:r>
            <a:r>
              <a:rPr kumimoji="1" lang="pt-BR" sz="1400" dirty="0">
                <a:solidFill>
                  <a:schemeClr val="bg1">
                    <a:lumMod val="85000"/>
                  </a:schemeClr>
                </a:solidFill>
              </a:rPr>
              <a:t>consentimento formal, por escrito,</a:t>
            </a:r>
            <a:r>
              <a:rPr kumimoji="1" lang="en-US" sz="1400" dirty="0">
                <a:solidFill>
                  <a:schemeClr val="bg1">
                    <a:lumMod val="85000"/>
                  </a:schemeClr>
                </a:solidFill>
              </a:rPr>
              <a:t> do Professor (</a:t>
            </a:r>
            <a:r>
              <a:rPr kumimoji="1" lang="en-US" sz="1400" dirty="0" err="1">
                <a:solidFill>
                  <a:schemeClr val="bg1">
                    <a:lumMod val="85000"/>
                  </a:schemeClr>
                </a:solidFill>
              </a:rPr>
              <a:t>autor</a:t>
            </a:r>
            <a:r>
              <a:rPr kumimoji="1" lang="en-US" sz="1400" dirty="0">
                <a:solidFill>
                  <a:schemeClr val="bg1">
                    <a:lumMod val="85000"/>
                  </a:schemeClr>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D5C08-D3DE-4AD8-9CDA-8CA65D9BF40D}"/>
              </a:ext>
            </a:extLst>
          </p:cNvPr>
          <p:cNvSpPr>
            <a:spLocks noGrp="1"/>
          </p:cNvSpPr>
          <p:nvPr>
            <p:ph type="title"/>
          </p:nvPr>
        </p:nvSpPr>
        <p:spPr/>
        <p:txBody>
          <a:bodyPr/>
          <a:lstStyle/>
          <a:p>
            <a:r>
              <a:rPr lang="pt-BR" dirty="0"/>
              <a:t>Curiosidades</a:t>
            </a:r>
          </a:p>
        </p:txBody>
      </p:sp>
      <p:sp>
        <p:nvSpPr>
          <p:cNvPr id="3" name="Espaço Reservado para Conteúdo 2">
            <a:extLst>
              <a:ext uri="{FF2B5EF4-FFF2-40B4-BE49-F238E27FC236}">
                <a16:creationId xmlns:a16="http://schemas.microsoft.com/office/drawing/2014/main" id="{7DB33CAF-6C73-4932-9BF9-5117D28B51E7}"/>
              </a:ext>
            </a:extLst>
          </p:cNvPr>
          <p:cNvSpPr>
            <a:spLocks noGrp="1"/>
          </p:cNvSpPr>
          <p:nvPr>
            <p:ph idx="1"/>
          </p:nvPr>
        </p:nvSpPr>
        <p:spPr/>
        <p:txBody>
          <a:bodyPr/>
          <a:lstStyle/>
          <a:p>
            <a:r>
              <a:rPr lang="pt-BR" dirty="0"/>
              <a:t>https://writings.stephenwolfram.com/2023/02/what-is-chatgpt-doing-and-why-does-it-work/</a:t>
            </a:r>
          </a:p>
        </p:txBody>
      </p:sp>
    </p:spTree>
    <p:extLst>
      <p:ext uri="{BB962C8B-B14F-4D97-AF65-F5344CB8AC3E}">
        <p14:creationId xmlns:p14="http://schemas.microsoft.com/office/powerpoint/2010/main" val="1297323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7" name="CaixaDeTexto 6">
            <a:extLst>
              <a:ext uri="{FF2B5EF4-FFF2-40B4-BE49-F238E27FC236}">
                <a16:creationId xmlns:a16="http://schemas.microsoft.com/office/drawing/2014/main" id="{A712576F-64C0-4335-A4BB-2D21C0314091}"/>
              </a:ext>
            </a:extLst>
          </p:cNvPr>
          <p:cNvSpPr txBox="1"/>
          <p:nvPr/>
        </p:nvSpPr>
        <p:spPr>
          <a:xfrm>
            <a:off x="467544" y="1628800"/>
            <a:ext cx="4572000" cy="1754326"/>
          </a:xfrm>
          <a:prstGeom prst="rect">
            <a:avLst/>
          </a:prstGeom>
          <a:noFill/>
        </p:spPr>
        <p:txBody>
          <a:bodyPr wrap="square">
            <a:spAutoFit/>
          </a:bodyPr>
          <a:lstStyle/>
          <a:p>
            <a:r>
              <a:rPr lang="pt-BR" dirty="0"/>
              <a:t>Abstração que permite codificar relacionamentos entre pares de objetos – </a:t>
            </a:r>
          </a:p>
          <a:p>
            <a:endParaRPr lang="pt-BR" dirty="0"/>
          </a:p>
          <a:p>
            <a:r>
              <a:rPr lang="pt-BR" dirty="0"/>
              <a:t>Objetos: Pessoas, cidades, empresas, páginas web, filmes – Relacionamentos: Amizade, língua falada</a:t>
            </a:r>
          </a:p>
        </p:txBody>
      </p:sp>
      <p:pic>
        <p:nvPicPr>
          <p:cNvPr id="4" name="Imagem 3">
            <a:extLst>
              <a:ext uri="{FF2B5EF4-FFF2-40B4-BE49-F238E27FC236}">
                <a16:creationId xmlns:a16="http://schemas.microsoft.com/office/drawing/2014/main" id="{7B197831-E8C6-49BA-A8C8-5B4E2224818E}"/>
              </a:ext>
            </a:extLst>
          </p:cNvPr>
          <p:cNvPicPr>
            <a:picLocks noChangeAspect="1"/>
          </p:cNvPicPr>
          <p:nvPr/>
        </p:nvPicPr>
        <p:blipFill>
          <a:blip r:embed="rId2"/>
          <a:stretch>
            <a:fillRect/>
          </a:stretch>
        </p:blipFill>
        <p:spPr>
          <a:xfrm>
            <a:off x="4881637" y="3429000"/>
            <a:ext cx="3686102" cy="2554502"/>
          </a:xfrm>
          <a:prstGeom prst="rect">
            <a:avLst/>
          </a:prstGeom>
        </p:spPr>
      </p:pic>
      <p:sp>
        <p:nvSpPr>
          <p:cNvPr id="11" name="CaixaDeTexto 10">
            <a:extLst>
              <a:ext uri="{FF2B5EF4-FFF2-40B4-BE49-F238E27FC236}">
                <a16:creationId xmlns:a16="http://schemas.microsoft.com/office/drawing/2014/main" id="{5438EB5D-BA74-4AE1-B084-E40946818523}"/>
              </a:ext>
            </a:extLst>
          </p:cNvPr>
          <p:cNvSpPr txBox="1"/>
          <p:nvPr/>
        </p:nvSpPr>
        <p:spPr>
          <a:xfrm>
            <a:off x="467544" y="4005064"/>
            <a:ext cx="4572000" cy="369332"/>
          </a:xfrm>
          <a:prstGeom prst="rect">
            <a:avLst/>
          </a:prstGeom>
          <a:noFill/>
        </p:spPr>
        <p:txBody>
          <a:bodyPr wrap="square">
            <a:spAutoFit/>
          </a:bodyPr>
          <a:lstStyle/>
          <a:p>
            <a:r>
              <a:rPr lang="pt-BR" dirty="0" err="1"/>
              <a:t>Matemáticamente</a:t>
            </a:r>
            <a:r>
              <a:rPr lang="pt-BR" dirty="0"/>
              <a:t>: G = (V, E)</a:t>
            </a:r>
          </a:p>
        </p:txBody>
      </p:sp>
    </p:spTree>
    <p:extLst>
      <p:ext uri="{BB962C8B-B14F-4D97-AF65-F5344CB8AC3E}">
        <p14:creationId xmlns:p14="http://schemas.microsoft.com/office/powerpoint/2010/main" val="203733602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8" name="CaixaDeTexto 7">
            <a:extLst>
              <a:ext uri="{FF2B5EF4-FFF2-40B4-BE49-F238E27FC236}">
                <a16:creationId xmlns:a16="http://schemas.microsoft.com/office/drawing/2014/main" id="{AF348757-866D-4744-90FC-9948DF171D81}"/>
              </a:ext>
            </a:extLst>
          </p:cNvPr>
          <p:cNvSpPr txBox="1"/>
          <p:nvPr/>
        </p:nvSpPr>
        <p:spPr>
          <a:xfrm>
            <a:off x="1473877" y="2060848"/>
            <a:ext cx="6685196" cy="3416320"/>
          </a:xfrm>
          <a:prstGeom prst="rect">
            <a:avLst/>
          </a:prstGeom>
          <a:noFill/>
        </p:spPr>
        <p:txBody>
          <a:bodyPr wrap="square">
            <a:spAutoFit/>
          </a:bodyPr>
          <a:lstStyle/>
          <a:p>
            <a:r>
              <a:rPr lang="pt-BR" dirty="0"/>
              <a:t>● Um grafo G é denotado por um par G(V,E), onde representa o conjunto de vértices e o de arestas</a:t>
            </a:r>
          </a:p>
          <a:p>
            <a:endParaRPr lang="pt-BR" dirty="0"/>
          </a:p>
          <a:p>
            <a:r>
              <a:rPr lang="pt-BR" dirty="0"/>
              <a:t>● |V| = n é o tamanho do grafo |E| = m é o número de arestas </a:t>
            </a:r>
          </a:p>
          <a:p>
            <a:endParaRPr lang="pt-BR" dirty="0"/>
          </a:p>
          <a:p>
            <a:r>
              <a:rPr lang="pt-BR" dirty="0"/>
              <a:t>● Úteis na modelagem de alguns tipos de sistemas reais – Modelagem de uma Estrutura Viária – Utilizar Algoritmos especiais a fim de: </a:t>
            </a:r>
          </a:p>
          <a:p>
            <a:endParaRPr lang="pt-BR" dirty="0"/>
          </a:p>
          <a:p>
            <a:r>
              <a:rPr lang="pt-BR" dirty="0"/>
              <a:t>● Estabelecer rotas Traçar o menor caminho entre dois pontos, </a:t>
            </a:r>
            <a:r>
              <a:rPr lang="pt-BR" dirty="0" err="1"/>
              <a:t>etc</a:t>
            </a:r>
            <a:endParaRPr lang="pt-BR" dirty="0"/>
          </a:p>
          <a:p>
            <a:endParaRPr lang="pt-BR" dirty="0"/>
          </a:p>
        </p:txBody>
      </p:sp>
    </p:spTree>
    <p:extLst>
      <p:ext uri="{BB962C8B-B14F-4D97-AF65-F5344CB8AC3E}">
        <p14:creationId xmlns:p14="http://schemas.microsoft.com/office/powerpoint/2010/main" val="77783024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1475656" y="1916832"/>
            <a:ext cx="6192688" cy="2862322"/>
          </a:xfrm>
          <a:prstGeom prst="rect">
            <a:avLst/>
          </a:prstGeom>
          <a:noFill/>
        </p:spPr>
        <p:txBody>
          <a:bodyPr wrap="square">
            <a:spAutoFit/>
          </a:bodyPr>
          <a:lstStyle/>
          <a:p>
            <a:r>
              <a:rPr lang="pt-BR" dirty="0"/>
              <a:t>Em resumo </a:t>
            </a:r>
          </a:p>
          <a:p>
            <a:endParaRPr lang="pt-BR" dirty="0"/>
          </a:p>
          <a:p>
            <a:r>
              <a:rPr lang="pt-BR" dirty="0"/>
              <a:t>● Redes complexas são essencialmente grafos, entretanto a teoria de Redes Complexa, diferentemente da teoria de grafos</a:t>
            </a:r>
          </a:p>
          <a:p>
            <a:endParaRPr lang="pt-BR" dirty="0"/>
          </a:p>
          <a:p>
            <a:r>
              <a:rPr lang="pt-BR" dirty="0"/>
              <a:t>● Muitos fenômenos naturais podem ser modelados como tais grafos ou redes, tais como estruturas cerebrais, interação entre proteínas, interações sociais, Internet, NLP, </a:t>
            </a:r>
            <a:r>
              <a:rPr lang="pt-BR" dirty="0" err="1"/>
              <a:t>etc</a:t>
            </a:r>
            <a:endParaRPr lang="pt-BR" dirty="0"/>
          </a:p>
        </p:txBody>
      </p:sp>
    </p:spTree>
    <p:extLst>
      <p:ext uri="{BB962C8B-B14F-4D97-AF65-F5344CB8AC3E}">
        <p14:creationId xmlns:p14="http://schemas.microsoft.com/office/powerpoint/2010/main" val="2330399842"/>
      </p:ext>
    </p:extLst>
  </p:cSld>
  <p:clrMapOvr>
    <a:masterClrMapping/>
  </p:clrMapOvr>
  <p:transition/>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68740B4C0987B4D86879E800A26E446" ma:contentTypeVersion="12" ma:contentTypeDescription="Crie um novo documento." ma:contentTypeScope="" ma:versionID="76414655211a97be91fc021a92ada680">
  <xsd:schema xmlns:xsd="http://www.w3.org/2001/XMLSchema" xmlns:xs="http://www.w3.org/2001/XMLSchema" xmlns:p="http://schemas.microsoft.com/office/2006/metadata/properties" xmlns:ns2="2220af93-035a-443f-80b0-3b9b401ad9a6" xmlns:ns3="d48fd270-4a57-47e1-b674-c7d4969804ad" targetNamespace="http://schemas.microsoft.com/office/2006/metadata/properties" ma:root="true" ma:fieldsID="009e91cf04f4d2388fbbf168ceda39e3" ns2:_="" ns3:_="">
    <xsd:import namespace="2220af93-035a-443f-80b0-3b9b401ad9a6"/>
    <xsd:import namespace="d48fd270-4a57-47e1-b674-c7d4969804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0af93-035a-443f-80b0-3b9b401ad9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Marcações de imagem"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8fd270-4a57-47e1-b674-c7d4969804a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05c7d43-eac3-4298-9b7d-163431eb0754}" ma:internalName="TaxCatchAll" ma:showField="CatchAllData" ma:web="d48fd270-4a57-47e1-b674-c7d4969804a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48fd270-4a57-47e1-b674-c7d4969804ad" xsi:nil="true"/>
    <lcf76f155ced4ddcb4097134ff3c332f xmlns="2220af93-035a-443f-80b0-3b9b401ad9a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A20B1F0-41E5-4F67-90DA-4498864BBD48}"/>
</file>

<file path=customXml/itemProps2.xml><?xml version="1.0" encoding="utf-8"?>
<ds:datastoreItem xmlns:ds="http://schemas.openxmlformats.org/officeDocument/2006/customXml" ds:itemID="{108B1FF7-0F5D-40DF-9EDD-23F8DE9E2D4E}"/>
</file>

<file path=customXml/itemProps3.xml><?xml version="1.0" encoding="utf-8"?>
<ds:datastoreItem xmlns:ds="http://schemas.openxmlformats.org/officeDocument/2006/customXml" ds:itemID="{187BCDC5-6322-4136-BDC3-760538D23AEA}"/>
</file>

<file path=docProps/app.xml><?xml version="1.0" encoding="utf-8"?>
<Properties xmlns="http://schemas.openxmlformats.org/officeDocument/2006/extended-properties" xmlns:vt="http://schemas.openxmlformats.org/officeDocument/2006/docPropsVTypes">
  <Template/>
  <TotalTime>4034</TotalTime>
  <Words>2661</Words>
  <Application>Microsoft Office PowerPoint</Application>
  <PresentationFormat>Apresentação na tela (4:3)</PresentationFormat>
  <Paragraphs>198</Paragraphs>
  <Slides>59</Slides>
  <Notes>1</Notes>
  <HiddenSlides>50</HiddenSlides>
  <MMClips>0</MMClips>
  <ScaleCrop>false</ScaleCrop>
  <HeadingPairs>
    <vt:vector size="6" baseType="variant">
      <vt:variant>
        <vt:lpstr>Fontes usadas</vt:lpstr>
      </vt:variant>
      <vt:variant>
        <vt:i4>11</vt:i4>
      </vt:variant>
      <vt:variant>
        <vt:lpstr>Tema</vt:lpstr>
      </vt:variant>
      <vt:variant>
        <vt:i4>4</vt:i4>
      </vt:variant>
      <vt:variant>
        <vt:lpstr>Títulos de slides</vt:lpstr>
      </vt:variant>
      <vt:variant>
        <vt:i4>59</vt:i4>
      </vt:variant>
    </vt:vector>
  </HeadingPairs>
  <TitlesOfParts>
    <vt:vector size="74" baseType="lpstr">
      <vt:lpstr>Arial</vt:lpstr>
      <vt:lpstr>Calibri</vt:lpstr>
      <vt:lpstr>ff1</vt:lpstr>
      <vt:lpstr>Georgia</vt:lpstr>
      <vt:lpstr>Gotham HTF Light</vt:lpstr>
      <vt:lpstr>Lato</vt:lpstr>
      <vt:lpstr>NexusSans</vt:lpstr>
      <vt:lpstr>pt-sans-pro</vt:lpstr>
      <vt:lpstr>Square721 BT</vt:lpstr>
      <vt:lpstr>Times New Roman</vt:lpstr>
      <vt:lpstr>Verdana</vt:lpstr>
      <vt:lpstr>Tema do Office</vt:lpstr>
      <vt:lpstr>2_Tema do Office</vt:lpstr>
      <vt:lpstr>6_Personalizar design</vt:lpstr>
      <vt:lpstr>1_Tema do Office</vt:lpstr>
      <vt:lpstr>Apresentação do PowerPoint</vt:lpstr>
      <vt:lpstr>Apresentação do PowerPoint</vt:lpstr>
      <vt:lpstr>Apresentação do PowerPoint</vt:lpstr>
      <vt:lpstr>Apresentação do PowerPoint</vt:lpstr>
      <vt:lpstr>Prática</vt:lpstr>
      <vt:lpstr>Curiosidades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Susanne Andrade</dc:creator>
  <cp:lastModifiedBy>Mattos,Guilherme,BR-São Paulo</cp:lastModifiedBy>
  <cp:revision>309</cp:revision>
  <cp:lastPrinted>2015-08-20T10:58:19Z</cp:lastPrinted>
  <dcterms:created xsi:type="dcterms:W3CDTF">2012-10-02T15:58:15Z</dcterms:created>
  <dcterms:modified xsi:type="dcterms:W3CDTF">2023-03-29T13:28:59Z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etDate">
    <vt:lpwstr>2023-02-04T19:32:49Z</vt:lpwstr>
  </property>
  <property fmtid="{D5CDD505-2E9C-101B-9397-08002B2CF9AE}" pid="4" name="MSIP_Label_1ada0a2f-b917-4d51-b0d0-d418a10c8b23_Method">
    <vt:lpwstr>Standard</vt:lpwstr>
  </property>
  <property fmtid="{D5CDD505-2E9C-101B-9397-08002B2CF9AE}" pid="5" name="MSIP_Label_1ada0a2f-b917-4d51-b0d0-d418a10c8b23_Name">
    <vt:lpwstr>1ada0a2f-b917-4d51-b0d0-d418a10c8b23</vt:lpwstr>
  </property>
  <property fmtid="{D5CDD505-2E9C-101B-9397-08002B2CF9AE}" pid="6" name="MSIP_Label_1ada0a2f-b917-4d51-b0d0-d418a10c8b23_SiteId">
    <vt:lpwstr>12a3af23-a769-4654-847f-958f3d479f4a</vt:lpwstr>
  </property>
  <property fmtid="{D5CDD505-2E9C-101B-9397-08002B2CF9AE}" pid="7" name="MSIP_Label_1ada0a2f-b917-4d51-b0d0-d418a10c8b23_ActionId">
    <vt:lpwstr>3e9153c2-b7f5-4131-8df2-412b291c198a</vt:lpwstr>
  </property>
  <property fmtid="{D5CDD505-2E9C-101B-9397-08002B2CF9AE}" pid="8" name="MSIP_Label_1ada0a2f-b917-4d51-b0d0-d418a10c8b23_ContentBits">
    <vt:lpwstr>0</vt:lpwstr>
  </property>
  <property fmtid="{D5CDD505-2E9C-101B-9397-08002B2CF9AE}" pid="9" name="ContentTypeId">
    <vt:lpwstr>0x010100968740B4C0987B4D86879E800A26E446</vt:lpwstr>
  </property>
</Properties>
</file>